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7" r:id="rId4"/>
    <p:sldId id="266" r:id="rId5"/>
    <p:sldId id="257" r:id="rId6"/>
    <p:sldId id="269" r:id="rId7"/>
    <p:sldId id="267" r:id="rId8"/>
    <p:sldId id="268" r:id="rId9"/>
    <p:sldId id="261" r:id="rId10"/>
    <p:sldId id="282" r:id="rId11"/>
    <p:sldId id="281" r:id="rId12"/>
    <p:sldId id="259" r:id="rId13"/>
    <p:sldId id="260" r:id="rId14"/>
    <p:sldId id="262" r:id="rId15"/>
    <p:sldId id="284" r:id="rId16"/>
    <p:sldId id="283" r:id="rId17"/>
    <p:sldId id="263" r:id="rId18"/>
    <p:sldId id="264" r:id="rId19"/>
    <p:sldId id="265" r:id="rId20"/>
    <p:sldId id="270" r:id="rId21"/>
    <p:sldId id="271" r:id="rId22"/>
    <p:sldId id="285" r:id="rId23"/>
    <p:sldId id="272" r:id="rId24"/>
    <p:sldId id="286" r:id="rId25"/>
    <p:sldId id="274" r:id="rId26"/>
    <p:sldId id="275" r:id="rId27"/>
    <p:sldId id="287" r:id="rId28"/>
    <p:sldId id="280" r:id="rId29"/>
    <p:sldId id="276" r:id="rId30"/>
    <p:sldId id="278" r:id="rId31"/>
    <p:sldId id="273"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44" d="100"/>
          <a:sy n="44" d="100"/>
        </p:scale>
        <p:origin x="8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17211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BD9F9D-3F3C-444F-AAA2-E27E46C25137}"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60867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181978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147901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4001728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1885860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3009534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980243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401149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3940608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BD9F9D-3F3C-444F-AAA2-E27E46C25137}"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2989176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BD9F9D-3F3C-444F-AAA2-E27E46C25137}"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265151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BD9F9D-3F3C-444F-AAA2-E27E46C25137}" type="datetimeFigureOut">
              <a:rPr lang="en-US" smtClean="0"/>
              <a:t>9/1/2020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428480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BD9F9D-3F3C-444F-AAA2-E27E46C25137}" type="datetimeFigureOut">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3469392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D9F9D-3F3C-444F-AAA2-E27E46C25137}" type="datetimeFigureOut">
              <a:rPr lang="en-US" smtClean="0"/>
              <a:t>9/1/2020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2977231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BD9F9D-3F3C-444F-AAA2-E27E46C25137}"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144241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BD9F9D-3F3C-444F-AAA2-E27E46C25137}"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D9263-ED49-4CB0-A1AA-A0F451671924}" type="slidenum">
              <a:rPr lang="en-US" smtClean="0"/>
              <a:t>‹#›</a:t>
            </a:fld>
            <a:endParaRPr lang="en-US"/>
          </a:p>
        </p:txBody>
      </p:sp>
    </p:spTree>
    <p:extLst>
      <p:ext uri="{BB962C8B-B14F-4D97-AF65-F5344CB8AC3E}">
        <p14:creationId xmlns:p14="http://schemas.microsoft.com/office/powerpoint/2010/main" val="349247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BD9F9D-3F3C-444F-AAA2-E27E46C25137}" type="datetimeFigureOut">
              <a:rPr lang="en-US" smtClean="0"/>
              <a:t>9/1/2020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11D9263-ED49-4CB0-A1AA-A0F451671924}" type="slidenum">
              <a:rPr lang="en-US" smtClean="0"/>
              <a:t>‹#›</a:t>
            </a:fld>
            <a:endParaRPr lang="en-US"/>
          </a:p>
        </p:txBody>
      </p:sp>
    </p:spTree>
    <p:extLst>
      <p:ext uri="{BB962C8B-B14F-4D97-AF65-F5344CB8AC3E}">
        <p14:creationId xmlns:p14="http://schemas.microsoft.com/office/powerpoint/2010/main" val="2257860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F4FD-52DB-40F3-A5EB-5F7C5938DAF2}"/>
              </a:ext>
            </a:extLst>
          </p:cNvPr>
          <p:cNvSpPr>
            <a:spLocks noGrp="1"/>
          </p:cNvSpPr>
          <p:nvPr>
            <p:ph type="ctrTitle"/>
          </p:nvPr>
        </p:nvSpPr>
        <p:spPr/>
        <p:txBody>
          <a:bodyPr/>
          <a:lstStyle/>
          <a:p>
            <a:r>
              <a:rPr lang="en-US" dirty="0"/>
              <a:t>Helping Women of Faith in Domestic Abuse</a:t>
            </a:r>
          </a:p>
        </p:txBody>
      </p:sp>
      <p:sp>
        <p:nvSpPr>
          <p:cNvPr id="3" name="Subtitle 2">
            <a:extLst>
              <a:ext uri="{FF2B5EF4-FFF2-40B4-BE49-F238E27FC236}">
                <a16:creationId xmlns:a16="http://schemas.microsoft.com/office/drawing/2014/main" id="{B75DFAE6-5533-4C98-AB10-12E6EF512D56}"/>
              </a:ext>
            </a:extLst>
          </p:cNvPr>
          <p:cNvSpPr>
            <a:spLocks noGrp="1"/>
          </p:cNvSpPr>
          <p:nvPr>
            <p:ph type="subTitle" idx="1"/>
          </p:nvPr>
        </p:nvSpPr>
        <p:spPr/>
        <p:txBody>
          <a:bodyPr>
            <a:normAutofit/>
          </a:bodyPr>
          <a:lstStyle/>
          <a:p>
            <a:r>
              <a:rPr lang="en-US" sz="4000" dirty="0"/>
              <a:t>Shirley A Fessel, MA, MEd</a:t>
            </a:r>
          </a:p>
        </p:txBody>
      </p:sp>
      <p:pic>
        <p:nvPicPr>
          <p:cNvPr id="4" name="Recorded Sound">
            <a:hlinkClick r:id="" action="ppaction://media"/>
            <a:extLst>
              <a:ext uri="{FF2B5EF4-FFF2-40B4-BE49-F238E27FC236}">
                <a16:creationId xmlns:a16="http://schemas.microsoft.com/office/drawing/2014/main" id="{E77A68D7-E80B-4586-B37D-37A4127D51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3188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06E75-F328-4C42-9696-238192C378B8}"/>
              </a:ext>
            </a:extLst>
          </p:cNvPr>
          <p:cNvSpPr>
            <a:spLocks noGrp="1"/>
          </p:cNvSpPr>
          <p:nvPr>
            <p:ph type="title"/>
          </p:nvPr>
        </p:nvSpPr>
        <p:spPr/>
        <p:txBody>
          <a:bodyPr/>
          <a:lstStyle/>
          <a:p>
            <a:r>
              <a:rPr lang="en-US" dirty="0"/>
              <a:t>These women are reluctant to seek help outside the church</a:t>
            </a:r>
          </a:p>
        </p:txBody>
      </p:sp>
      <p:sp>
        <p:nvSpPr>
          <p:cNvPr id="3" name="Text Placeholder 2">
            <a:extLst>
              <a:ext uri="{FF2B5EF4-FFF2-40B4-BE49-F238E27FC236}">
                <a16:creationId xmlns:a16="http://schemas.microsoft.com/office/drawing/2014/main" id="{70491272-FCA7-4CE7-B102-920DB0A677A9}"/>
              </a:ext>
            </a:extLst>
          </p:cNvPr>
          <p:cNvSpPr>
            <a:spLocks noGrp="1"/>
          </p:cNvSpPr>
          <p:nvPr>
            <p:ph type="body" idx="1"/>
          </p:nvPr>
        </p:nvSpPr>
        <p:spPr>
          <a:xfrm>
            <a:off x="1878805" y="2853269"/>
            <a:ext cx="4607188" cy="1392160"/>
          </a:xfrm>
        </p:spPr>
        <p:txBody>
          <a:bodyPr/>
          <a:lstStyle/>
          <a:p>
            <a:r>
              <a:rPr lang="en-US" b="1" dirty="0"/>
              <a:t>They may be  warned not to “air their dirty laundry in front of non-believers”</a:t>
            </a:r>
            <a:endParaRPr lang="en-US" dirty="0"/>
          </a:p>
        </p:txBody>
      </p:sp>
      <p:sp>
        <p:nvSpPr>
          <p:cNvPr id="5" name="Text Placeholder 4">
            <a:extLst>
              <a:ext uri="{FF2B5EF4-FFF2-40B4-BE49-F238E27FC236}">
                <a16:creationId xmlns:a16="http://schemas.microsoft.com/office/drawing/2014/main" id="{2723C247-9B1C-4F3B-9074-6AE2785B7DF1}"/>
              </a:ext>
            </a:extLst>
          </p:cNvPr>
          <p:cNvSpPr>
            <a:spLocks noGrp="1"/>
          </p:cNvSpPr>
          <p:nvPr>
            <p:ph type="body" sz="quarter" idx="3"/>
          </p:nvPr>
        </p:nvSpPr>
        <p:spPr>
          <a:xfrm>
            <a:off x="6880487" y="2438399"/>
            <a:ext cx="4622537" cy="3132667"/>
          </a:xfrm>
        </p:spPr>
        <p:txBody>
          <a:bodyPr/>
          <a:lstStyle/>
          <a:p>
            <a:r>
              <a:rPr lang="en-US" b="1" dirty="0"/>
              <a:t>They may go to “Christian” counselors who are not licensed or trained and who reinforce submission of the spouse.</a:t>
            </a:r>
          </a:p>
          <a:p>
            <a:endParaRPr lang="en-US" dirty="0"/>
          </a:p>
        </p:txBody>
      </p:sp>
      <p:sp>
        <p:nvSpPr>
          <p:cNvPr id="11" name="Rectangle 10">
            <a:extLst>
              <a:ext uri="{FF2B5EF4-FFF2-40B4-BE49-F238E27FC236}">
                <a16:creationId xmlns:a16="http://schemas.microsoft.com/office/drawing/2014/main" id="{DFB7B368-3196-4023-BBE2-089FE6846E0D}"/>
              </a:ext>
            </a:extLst>
          </p:cNvPr>
          <p:cNvSpPr/>
          <p:nvPr/>
        </p:nvSpPr>
        <p:spPr>
          <a:xfrm>
            <a:off x="2721429" y="5339605"/>
            <a:ext cx="8186057" cy="1077218"/>
          </a:xfrm>
          <a:prstGeom prst="rect">
            <a:avLst/>
          </a:prstGeom>
        </p:spPr>
        <p:txBody>
          <a:bodyPr wrap="square">
            <a:spAutoFit/>
          </a:bodyPr>
          <a:lstStyle/>
          <a:p>
            <a:r>
              <a:rPr lang="en-US" sz="3200" b="1" dirty="0"/>
              <a:t>Victims may fear their faith will not be              			honored if they seek help.</a:t>
            </a:r>
          </a:p>
        </p:txBody>
      </p:sp>
    </p:spTree>
    <p:extLst>
      <p:ext uri="{BB962C8B-B14F-4D97-AF65-F5344CB8AC3E}">
        <p14:creationId xmlns:p14="http://schemas.microsoft.com/office/powerpoint/2010/main" val="928823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C7DE0-8E47-45C2-B65E-C0330614DBA0}"/>
              </a:ext>
            </a:extLst>
          </p:cNvPr>
          <p:cNvSpPr>
            <a:spLocks noGrp="1"/>
          </p:cNvSpPr>
          <p:nvPr>
            <p:ph type="title"/>
          </p:nvPr>
        </p:nvSpPr>
        <p:spPr>
          <a:xfrm>
            <a:off x="1484311" y="685800"/>
            <a:ext cx="10018713" cy="5780314"/>
          </a:xfrm>
        </p:spPr>
        <p:txBody>
          <a:bodyPr>
            <a:normAutofit/>
          </a:bodyPr>
          <a:lstStyle/>
          <a:p>
            <a:r>
              <a:rPr lang="en-US" dirty="0"/>
              <a:t>.</a:t>
            </a:r>
          </a:p>
        </p:txBody>
      </p:sp>
      <p:sp>
        <p:nvSpPr>
          <p:cNvPr id="3" name="TextBox 2">
            <a:extLst>
              <a:ext uri="{FF2B5EF4-FFF2-40B4-BE49-F238E27FC236}">
                <a16:creationId xmlns:a16="http://schemas.microsoft.com/office/drawing/2014/main" id="{BA94E167-894A-4CE2-8EB4-33ADA9319A83}"/>
              </a:ext>
            </a:extLst>
          </p:cNvPr>
          <p:cNvSpPr txBox="1"/>
          <p:nvPr/>
        </p:nvSpPr>
        <p:spPr>
          <a:xfrm>
            <a:off x="2830286" y="1589314"/>
            <a:ext cx="8055428" cy="4031873"/>
          </a:xfrm>
          <a:prstGeom prst="rect">
            <a:avLst/>
          </a:prstGeom>
          <a:noFill/>
        </p:spPr>
        <p:txBody>
          <a:bodyPr wrap="square" rtlCol="0">
            <a:spAutoFit/>
          </a:bodyPr>
          <a:lstStyle/>
          <a:p>
            <a:r>
              <a:rPr lang="en-US" sz="3200" b="1" dirty="0"/>
              <a:t>The victim believes the abuser is as invested in living the faith as s/he is.</a:t>
            </a:r>
          </a:p>
          <a:p>
            <a:endParaRPr lang="en-US" sz="3200" b="1" dirty="0"/>
          </a:p>
          <a:p>
            <a:r>
              <a:rPr lang="en-US" sz="3200" b="1" dirty="0"/>
              <a:t> The reality is the abuser is only using faith  because it is important to the victim. </a:t>
            </a:r>
          </a:p>
          <a:p>
            <a:endParaRPr lang="en-US" sz="3200" b="1" dirty="0"/>
          </a:p>
          <a:p>
            <a:r>
              <a:rPr lang="en-US" sz="3200" b="1" dirty="0"/>
              <a:t>It becomes another weapon used against the victim</a:t>
            </a:r>
            <a:r>
              <a:rPr lang="en-US" sz="2800" dirty="0"/>
              <a:t>.</a:t>
            </a:r>
          </a:p>
        </p:txBody>
      </p:sp>
    </p:spTree>
    <p:extLst>
      <p:ext uri="{BB962C8B-B14F-4D97-AF65-F5344CB8AC3E}">
        <p14:creationId xmlns:p14="http://schemas.microsoft.com/office/powerpoint/2010/main" val="3269479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A647D-2E82-4E40-B0CE-F09FC3DE9528}"/>
              </a:ext>
            </a:extLst>
          </p:cNvPr>
          <p:cNvSpPr>
            <a:spLocks noGrp="1"/>
          </p:cNvSpPr>
          <p:nvPr>
            <p:ph type="title"/>
          </p:nvPr>
        </p:nvSpPr>
        <p:spPr>
          <a:xfrm>
            <a:off x="1484311" y="685800"/>
            <a:ext cx="10018713" cy="2296886"/>
          </a:xfrm>
        </p:spPr>
        <p:txBody>
          <a:bodyPr>
            <a:normAutofit fontScale="90000"/>
          </a:bodyPr>
          <a:lstStyle/>
          <a:p>
            <a:r>
              <a:rPr lang="en-US" dirty="0"/>
              <a:t>The victim spends  energy struggling to understand what is God’s will for her.</a:t>
            </a:r>
            <a:br>
              <a:rPr lang="en-US" dirty="0"/>
            </a:br>
            <a:br>
              <a:rPr lang="en-US" dirty="0"/>
            </a:br>
            <a:endParaRPr lang="en-US" dirty="0"/>
          </a:p>
        </p:txBody>
      </p:sp>
      <p:sp>
        <p:nvSpPr>
          <p:cNvPr id="3" name="Content Placeholder 2">
            <a:extLst>
              <a:ext uri="{FF2B5EF4-FFF2-40B4-BE49-F238E27FC236}">
                <a16:creationId xmlns:a16="http://schemas.microsoft.com/office/drawing/2014/main" id="{3E862451-01FC-4AE0-A082-DC3D7D576FB5}"/>
              </a:ext>
            </a:extLst>
          </p:cNvPr>
          <p:cNvSpPr>
            <a:spLocks noGrp="1"/>
          </p:cNvSpPr>
          <p:nvPr>
            <p:ph idx="1"/>
          </p:nvPr>
        </p:nvSpPr>
        <p:spPr>
          <a:xfrm>
            <a:off x="1484310" y="2547257"/>
            <a:ext cx="10018713" cy="3243943"/>
          </a:xfrm>
        </p:spPr>
        <p:txBody>
          <a:bodyPr>
            <a:normAutofit/>
          </a:bodyPr>
          <a:lstStyle/>
          <a:p>
            <a:pPr marL="0" indent="0">
              <a:buNone/>
            </a:pPr>
            <a:r>
              <a:rPr lang="en-US" sz="3600" b="1" dirty="0"/>
              <a:t>Meanwhile the abuser is free to continue</a:t>
            </a:r>
          </a:p>
          <a:p>
            <a:pPr marL="0" indent="0">
              <a:buNone/>
            </a:pPr>
            <a:r>
              <a:rPr lang="en-US" sz="3600" b="1" dirty="0"/>
              <a:t> to do what he wants without consequences. </a:t>
            </a:r>
          </a:p>
          <a:p>
            <a:pPr marL="0" indent="0">
              <a:buNone/>
            </a:pPr>
            <a:r>
              <a:rPr lang="en-US" sz="3600" b="1" dirty="0"/>
              <a:t>He has established a sanctioned deflection.</a:t>
            </a:r>
          </a:p>
        </p:txBody>
      </p:sp>
    </p:spTree>
    <p:extLst>
      <p:ext uri="{BB962C8B-B14F-4D97-AF65-F5344CB8AC3E}">
        <p14:creationId xmlns:p14="http://schemas.microsoft.com/office/powerpoint/2010/main" val="20468941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7C55-A1E9-4B71-9707-A6AF88BA2B5A}"/>
              </a:ext>
            </a:extLst>
          </p:cNvPr>
          <p:cNvSpPr>
            <a:spLocks noGrp="1"/>
          </p:cNvSpPr>
          <p:nvPr>
            <p:ph type="title"/>
          </p:nvPr>
        </p:nvSpPr>
        <p:spPr/>
        <p:txBody>
          <a:bodyPr/>
          <a:lstStyle/>
          <a:p>
            <a:r>
              <a:rPr lang="en-US" dirty="0"/>
              <a:t>Faith has nothing to do with abuse in the name of God.</a:t>
            </a:r>
          </a:p>
        </p:txBody>
      </p:sp>
      <p:sp>
        <p:nvSpPr>
          <p:cNvPr id="3" name="Content Placeholder 2">
            <a:extLst>
              <a:ext uri="{FF2B5EF4-FFF2-40B4-BE49-F238E27FC236}">
                <a16:creationId xmlns:a16="http://schemas.microsoft.com/office/drawing/2014/main" id="{5971C25B-C597-4A53-BC7A-0D099DAE1A14}"/>
              </a:ext>
            </a:extLst>
          </p:cNvPr>
          <p:cNvSpPr>
            <a:spLocks noGrp="1"/>
          </p:cNvSpPr>
          <p:nvPr>
            <p:ph idx="1"/>
          </p:nvPr>
        </p:nvSpPr>
        <p:spPr>
          <a:xfrm>
            <a:off x="1484310" y="2438399"/>
            <a:ext cx="10018713" cy="3548744"/>
          </a:xfrm>
        </p:spPr>
        <p:txBody>
          <a:bodyPr>
            <a:normAutofit/>
          </a:bodyPr>
          <a:lstStyle/>
          <a:p>
            <a:pPr marL="0" indent="0" algn="ctr">
              <a:buNone/>
            </a:pPr>
            <a:r>
              <a:rPr lang="en-US" sz="2800" b="1" dirty="0"/>
              <a:t>Misogynistic teachings add another level of trauma</a:t>
            </a:r>
          </a:p>
          <a:p>
            <a:pPr marL="0" indent="0" algn="ctr">
              <a:buNone/>
            </a:pPr>
            <a:r>
              <a:rPr lang="en-US" sz="2800" b="1" dirty="0"/>
              <a:t> to the victim, a deep soul-destroying level that leads her </a:t>
            </a:r>
          </a:p>
          <a:p>
            <a:pPr marL="0" indent="0" algn="ctr">
              <a:buNone/>
            </a:pPr>
            <a:r>
              <a:rPr lang="en-US" sz="2800" b="1" dirty="0"/>
              <a:t> to believe it is wrong to refuse abuse. </a:t>
            </a:r>
          </a:p>
        </p:txBody>
      </p:sp>
    </p:spTree>
    <p:extLst>
      <p:ext uri="{BB962C8B-B14F-4D97-AF65-F5344CB8AC3E}">
        <p14:creationId xmlns:p14="http://schemas.microsoft.com/office/powerpoint/2010/main" val="2064081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2099-7F36-415D-AEE7-F75A616D8A2E}"/>
              </a:ext>
            </a:extLst>
          </p:cNvPr>
          <p:cNvSpPr>
            <a:spLocks noGrp="1"/>
          </p:cNvSpPr>
          <p:nvPr>
            <p:ph type="title"/>
          </p:nvPr>
        </p:nvSpPr>
        <p:spPr>
          <a:xfrm>
            <a:off x="2034041" y="783772"/>
            <a:ext cx="8990012" cy="4724399"/>
          </a:xfrm>
        </p:spPr>
        <p:txBody>
          <a:bodyPr>
            <a:normAutofit/>
          </a:bodyPr>
          <a:lstStyle/>
          <a:p>
            <a:r>
              <a:rPr lang="en-US" b="1" i="1" dirty="0"/>
              <a:t>I was married for 17 years to an abusive minister.</a:t>
            </a:r>
            <a:br>
              <a:rPr lang="en-US" b="1" i="1" dirty="0"/>
            </a:br>
            <a:br>
              <a:rPr lang="en-US" b="1" i="1" dirty="0"/>
            </a:br>
            <a:r>
              <a:rPr lang="en-US" b="1" i="1" dirty="0"/>
              <a:t> He had ordinations in two denominations. </a:t>
            </a:r>
            <a:br>
              <a:rPr lang="en-US" b="1" i="1" dirty="0"/>
            </a:br>
            <a:br>
              <a:rPr lang="en-US" b="1" i="1" dirty="0"/>
            </a:br>
            <a:r>
              <a:rPr lang="en-US" b="1" i="1" dirty="0"/>
              <a:t>He knew the Bible better than anyone.</a:t>
            </a:r>
            <a:br>
              <a:rPr lang="en-US" b="1" i="1" dirty="0"/>
            </a:br>
            <a:br>
              <a:rPr lang="en-US" b="1" i="1" dirty="0"/>
            </a:br>
            <a:r>
              <a:rPr lang="en-US" b="1" i="1" dirty="0"/>
              <a:t> But it meant nothing but a club to beat me with.</a:t>
            </a:r>
          </a:p>
        </p:txBody>
      </p:sp>
    </p:spTree>
    <p:extLst>
      <p:ext uri="{BB962C8B-B14F-4D97-AF65-F5344CB8AC3E}">
        <p14:creationId xmlns:p14="http://schemas.microsoft.com/office/powerpoint/2010/main" val="25889404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283A-E19F-4E3A-87B7-45A2A4D828D8}"/>
              </a:ext>
            </a:extLst>
          </p:cNvPr>
          <p:cNvSpPr>
            <a:spLocks noGrp="1"/>
          </p:cNvSpPr>
          <p:nvPr>
            <p:ph type="title"/>
          </p:nvPr>
        </p:nvSpPr>
        <p:spPr>
          <a:xfrm>
            <a:off x="2208211" y="685800"/>
            <a:ext cx="9504817" cy="5257800"/>
          </a:xfrm>
        </p:spPr>
        <p:txBody>
          <a:bodyPr/>
          <a:lstStyle/>
          <a:p>
            <a:r>
              <a:rPr lang="en-US" b="1" i="1" dirty="0"/>
              <a:t>I used what I learned in my advanced degrees in</a:t>
            </a:r>
            <a:br>
              <a:rPr lang="en-US" b="1" i="1" dirty="0"/>
            </a:br>
            <a:br>
              <a:rPr lang="en-US" b="1" i="1" dirty="0"/>
            </a:br>
            <a:r>
              <a:rPr lang="en-US" b="1" i="1" dirty="0"/>
              <a:t> communication and counseling to extricate myself</a:t>
            </a:r>
            <a:br>
              <a:rPr lang="en-US" b="1" i="1" dirty="0"/>
            </a:br>
            <a:br>
              <a:rPr lang="en-US" b="1" i="1" dirty="0"/>
            </a:br>
            <a:r>
              <a:rPr lang="en-US" b="1" i="1" dirty="0"/>
              <a:t> from his tactics. </a:t>
            </a:r>
            <a:br>
              <a:rPr lang="en-US" b="1" i="1" dirty="0"/>
            </a:br>
            <a:br>
              <a:rPr lang="en-US" b="1" i="1" dirty="0"/>
            </a:br>
            <a:r>
              <a:rPr lang="en-US" b="1" i="1" dirty="0"/>
              <a:t>Especially helpful was studying communication</a:t>
            </a:r>
            <a:br>
              <a:rPr lang="en-US" b="1" i="1" dirty="0"/>
            </a:br>
            <a:br>
              <a:rPr lang="en-US" b="1" i="1" dirty="0"/>
            </a:br>
            <a:r>
              <a:rPr lang="en-US" b="1" i="1" dirty="0"/>
              <a:t> games</a:t>
            </a:r>
            <a:r>
              <a:rPr lang="en-US" b="1" dirty="0"/>
              <a:t>.</a:t>
            </a:r>
            <a:br>
              <a:rPr lang="en-US" b="1" dirty="0"/>
            </a:br>
            <a:endParaRPr lang="en-US" b="1" dirty="0"/>
          </a:p>
        </p:txBody>
      </p:sp>
    </p:spTree>
    <p:extLst>
      <p:ext uri="{BB962C8B-B14F-4D97-AF65-F5344CB8AC3E}">
        <p14:creationId xmlns:p14="http://schemas.microsoft.com/office/powerpoint/2010/main" val="2169604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8D86-9652-46A1-891D-765E707FB66F}"/>
              </a:ext>
            </a:extLst>
          </p:cNvPr>
          <p:cNvSpPr>
            <a:spLocks noGrp="1"/>
          </p:cNvSpPr>
          <p:nvPr>
            <p:ph type="title"/>
          </p:nvPr>
        </p:nvSpPr>
        <p:spPr>
          <a:xfrm>
            <a:off x="2208212" y="685800"/>
            <a:ext cx="8990012" cy="6210300"/>
          </a:xfrm>
        </p:spPr>
        <p:txBody>
          <a:bodyPr>
            <a:normAutofit fontScale="90000"/>
          </a:bodyPr>
          <a:lstStyle/>
          <a:p>
            <a:r>
              <a:rPr lang="en-US" b="1" i="1" dirty="0"/>
              <a:t>To help other victims, I published the system I</a:t>
            </a:r>
            <a:br>
              <a:rPr lang="en-US" b="1" i="1" dirty="0"/>
            </a:br>
            <a:br>
              <a:rPr lang="en-US" b="1" i="1" dirty="0"/>
            </a:br>
            <a:r>
              <a:rPr lang="en-US" b="1" i="1" dirty="0"/>
              <a:t> devised to get out of the marriage. </a:t>
            </a:r>
            <a:br>
              <a:rPr lang="en-US" b="1" i="1" dirty="0"/>
            </a:br>
            <a:br>
              <a:rPr lang="en-US" b="1" i="1" dirty="0"/>
            </a:br>
            <a:r>
              <a:rPr lang="en-US" b="1" i="1" dirty="0"/>
              <a:t>By doing the inner work before leaving, I left </a:t>
            </a:r>
            <a:br>
              <a:rPr lang="en-US" b="1" i="1" dirty="0"/>
            </a:br>
            <a:br>
              <a:rPr lang="en-US" b="1" i="1" dirty="0"/>
            </a:br>
            <a:r>
              <a:rPr lang="en-US" b="1" i="1" dirty="0"/>
              <a:t> stronger, less likely to bend to pressures to</a:t>
            </a:r>
            <a:br>
              <a:rPr lang="en-US" b="1" i="1" dirty="0"/>
            </a:br>
            <a:br>
              <a:rPr lang="en-US" b="1" i="1" dirty="0"/>
            </a:br>
            <a:r>
              <a:rPr lang="en-US" b="1" i="1" dirty="0"/>
              <a:t> return, and more equipped to avoid becoming involved</a:t>
            </a:r>
            <a:br>
              <a:rPr lang="en-US" b="1" i="1" dirty="0"/>
            </a:br>
            <a:br>
              <a:rPr lang="en-US" b="1" i="1" dirty="0"/>
            </a:br>
            <a:r>
              <a:rPr lang="en-US" b="1" i="1" dirty="0"/>
              <a:t> with another abuser. </a:t>
            </a:r>
            <a:br>
              <a:rPr lang="en-US" b="1" i="1" dirty="0"/>
            </a:br>
            <a:endParaRPr lang="en-US" i="1" dirty="0"/>
          </a:p>
        </p:txBody>
      </p:sp>
    </p:spTree>
    <p:extLst>
      <p:ext uri="{BB962C8B-B14F-4D97-AF65-F5344CB8AC3E}">
        <p14:creationId xmlns:p14="http://schemas.microsoft.com/office/powerpoint/2010/main" val="1560889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9075-9C10-4506-B356-F6CA2DF384FD}"/>
              </a:ext>
            </a:extLst>
          </p:cNvPr>
          <p:cNvSpPr>
            <a:spLocks noGrp="1"/>
          </p:cNvSpPr>
          <p:nvPr>
            <p:ph type="title"/>
          </p:nvPr>
        </p:nvSpPr>
        <p:spPr/>
        <p:txBody>
          <a:bodyPr/>
          <a:lstStyle/>
          <a:p>
            <a:r>
              <a:rPr lang="en-US" dirty="0"/>
              <a:t>Here are the 7 levels of confusion I had to clarify in order to defuse the abuse.</a:t>
            </a:r>
          </a:p>
        </p:txBody>
      </p:sp>
      <p:sp>
        <p:nvSpPr>
          <p:cNvPr id="3" name="Content Placeholder 2">
            <a:extLst>
              <a:ext uri="{FF2B5EF4-FFF2-40B4-BE49-F238E27FC236}">
                <a16:creationId xmlns:a16="http://schemas.microsoft.com/office/drawing/2014/main" id="{4382E012-88C0-41A4-8290-BE904FB12173}"/>
              </a:ext>
            </a:extLst>
          </p:cNvPr>
          <p:cNvSpPr>
            <a:spLocks noGrp="1"/>
          </p:cNvSpPr>
          <p:nvPr>
            <p:ph idx="1"/>
          </p:nvPr>
        </p:nvSpPr>
        <p:spPr>
          <a:xfrm>
            <a:off x="1850571" y="2438399"/>
            <a:ext cx="9652452" cy="3570515"/>
          </a:xfrm>
        </p:spPr>
        <p:txBody>
          <a:bodyPr>
            <a:normAutofit fontScale="32500" lnSpcReduction="20000"/>
          </a:bodyPr>
          <a:lstStyle/>
          <a:p>
            <a:endParaRPr lang="en-US" sz="2800" b="1" dirty="0"/>
          </a:p>
          <a:p>
            <a:pPr algn="ctr"/>
            <a:r>
              <a:rPr lang="en-US" sz="7000" b="1" dirty="0"/>
              <a:t> Do I deserve it?</a:t>
            </a:r>
          </a:p>
          <a:p>
            <a:pPr algn="ctr"/>
            <a:r>
              <a:rPr lang="en-US" sz="7000" b="1" dirty="0"/>
              <a:t> Perhaps it is God’s will.</a:t>
            </a:r>
          </a:p>
          <a:p>
            <a:pPr algn="ctr"/>
            <a:r>
              <a:rPr lang="en-US" sz="7000" b="1" dirty="0"/>
              <a:t> Perhaps I can help him.</a:t>
            </a:r>
          </a:p>
          <a:p>
            <a:pPr algn="ctr"/>
            <a:r>
              <a:rPr lang="en-US" sz="7000" b="1" dirty="0"/>
              <a:t>I don’t know if I should leave.</a:t>
            </a:r>
          </a:p>
          <a:p>
            <a:pPr algn="ctr"/>
            <a:r>
              <a:rPr lang="en-US" sz="7000" b="1" dirty="0"/>
              <a:t>I don’t know how.</a:t>
            </a:r>
          </a:p>
          <a:p>
            <a:pPr algn="ctr"/>
            <a:r>
              <a:rPr lang="en-US" sz="7000" b="1" dirty="0"/>
              <a:t>How do I recover?</a:t>
            </a:r>
          </a:p>
          <a:p>
            <a:pPr algn="ctr"/>
            <a:endParaRPr lang="en-US" sz="7000" b="1" dirty="0"/>
          </a:p>
          <a:p>
            <a:pPr marL="0" indent="0" algn="ctr">
              <a:buNone/>
            </a:pPr>
            <a:r>
              <a:rPr lang="en-US" sz="3500" b="1" dirty="0"/>
              <a:t>   </a:t>
            </a:r>
          </a:p>
        </p:txBody>
      </p:sp>
    </p:spTree>
    <p:extLst>
      <p:ext uri="{BB962C8B-B14F-4D97-AF65-F5344CB8AC3E}">
        <p14:creationId xmlns:p14="http://schemas.microsoft.com/office/powerpoint/2010/main" val="306090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8D5BD-C723-4D3A-B292-B7AAAE2AD431}"/>
              </a:ext>
            </a:extLst>
          </p:cNvPr>
          <p:cNvSpPr>
            <a:spLocks noGrp="1"/>
          </p:cNvSpPr>
          <p:nvPr>
            <p:ph type="title"/>
          </p:nvPr>
        </p:nvSpPr>
        <p:spPr/>
        <p:txBody>
          <a:bodyPr/>
          <a:lstStyle/>
          <a:p>
            <a:r>
              <a:rPr lang="en-US" dirty="0"/>
              <a:t>I developed or used 5 strengthening tools</a:t>
            </a:r>
          </a:p>
        </p:txBody>
      </p:sp>
      <p:sp>
        <p:nvSpPr>
          <p:cNvPr id="3" name="Content Placeholder 2">
            <a:extLst>
              <a:ext uri="{FF2B5EF4-FFF2-40B4-BE49-F238E27FC236}">
                <a16:creationId xmlns:a16="http://schemas.microsoft.com/office/drawing/2014/main" id="{4F89D5F3-696B-4433-856F-5B81410E628A}"/>
              </a:ext>
            </a:extLst>
          </p:cNvPr>
          <p:cNvSpPr>
            <a:spLocks noGrp="1"/>
          </p:cNvSpPr>
          <p:nvPr>
            <p:ph idx="1"/>
          </p:nvPr>
        </p:nvSpPr>
        <p:spPr/>
        <p:txBody>
          <a:bodyPr>
            <a:noAutofit/>
          </a:bodyPr>
          <a:lstStyle/>
          <a:p>
            <a:pPr algn="ctr"/>
            <a:r>
              <a:rPr lang="en-US" sz="3200" b="1" dirty="0"/>
              <a:t>Charting</a:t>
            </a:r>
          </a:p>
          <a:p>
            <a:pPr algn="ctr"/>
            <a:r>
              <a:rPr lang="en-US" sz="3200" b="1" dirty="0"/>
              <a:t>Guided Journaling</a:t>
            </a:r>
          </a:p>
          <a:p>
            <a:pPr algn="ctr"/>
            <a:r>
              <a:rPr lang="en-US" sz="3200" b="1" dirty="0"/>
              <a:t>Redefining/Relabeling</a:t>
            </a:r>
          </a:p>
          <a:p>
            <a:pPr algn="ctr"/>
            <a:r>
              <a:rPr lang="en-US" sz="3200" b="1" dirty="0"/>
              <a:t>Assertive Training</a:t>
            </a:r>
          </a:p>
          <a:p>
            <a:pPr algn="ctr"/>
            <a:r>
              <a:rPr lang="en-US" sz="3200" b="1" dirty="0"/>
              <a:t>Affirmations</a:t>
            </a:r>
          </a:p>
        </p:txBody>
      </p:sp>
    </p:spTree>
    <p:extLst>
      <p:ext uri="{BB962C8B-B14F-4D97-AF65-F5344CB8AC3E}">
        <p14:creationId xmlns:p14="http://schemas.microsoft.com/office/powerpoint/2010/main" val="9754724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8996-60BA-4E0E-AF34-73D07A459E9C}"/>
              </a:ext>
            </a:extLst>
          </p:cNvPr>
          <p:cNvSpPr>
            <a:spLocks noGrp="1"/>
          </p:cNvSpPr>
          <p:nvPr>
            <p:ph type="title"/>
          </p:nvPr>
        </p:nvSpPr>
        <p:spPr>
          <a:xfrm>
            <a:off x="1825624" y="914400"/>
            <a:ext cx="5426158" cy="1371600"/>
          </a:xfrm>
        </p:spPr>
        <p:txBody>
          <a:bodyPr>
            <a:normAutofit fontScale="90000"/>
          </a:bodyPr>
          <a:lstStyle/>
          <a:p>
            <a:r>
              <a:rPr lang="en-US" b="1" i="1" dirty="0"/>
              <a:t>I realized after the divorce that more therapies were being developed that aligned with these methods.  </a:t>
            </a:r>
          </a:p>
        </p:txBody>
      </p:sp>
      <p:pic>
        <p:nvPicPr>
          <p:cNvPr id="6" name="Picture Placeholder 5" descr="A picture containing indoor, photo, building, sitting&#10;&#10;Description automatically generated">
            <a:extLst>
              <a:ext uri="{FF2B5EF4-FFF2-40B4-BE49-F238E27FC236}">
                <a16:creationId xmlns:a16="http://schemas.microsoft.com/office/drawing/2014/main" id="{E9A2FBFB-2A46-4DDD-9B26-2C6118531AE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4521" r="24521"/>
          <a:stretch>
            <a:fillRect/>
          </a:stretch>
        </p:blipFill>
        <p:spPr>
          <a:ln>
            <a:solidFill>
              <a:srgbClr val="002060"/>
            </a:solidFill>
          </a:ln>
        </p:spPr>
      </p:pic>
      <p:sp>
        <p:nvSpPr>
          <p:cNvPr id="4" name="Text Placeholder 3">
            <a:extLst>
              <a:ext uri="{FF2B5EF4-FFF2-40B4-BE49-F238E27FC236}">
                <a16:creationId xmlns:a16="http://schemas.microsoft.com/office/drawing/2014/main" id="{9242479B-DFD3-45CE-9FA9-696AE45D34EC}"/>
              </a:ext>
            </a:extLst>
          </p:cNvPr>
          <p:cNvSpPr>
            <a:spLocks noGrp="1"/>
          </p:cNvSpPr>
          <p:nvPr>
            <p:ph type="body" sz="half" idx="2"/>
          </p:nvPr>
        </p:nvSpPr>
        <p:spPr>
          <a:xfrm>
            <a:off x="1482724" y="3124198"/>
            <a:ext cx="5426158" cy="2667002"/>
          </a:xfrm>
        </p:spPr>
        <p:txBody>
          <a:bodyPr>
            <a:normAutofit fontScale="92500"/>
          </a:bodyPr>
          <a:lstStyle/>
          <a:p>
            <a:r>
              <a:rPr lang="en-US" sz="2800" b="1" dirty="0"/>
              <a:t>Perhaps the most significant was Dialectical Behavior Therapy. This approach, when modified, comes closest to working with  the trauma of the victim of Biblical Battering.</a:t>
            </a:r>
          </a:p>
          <a:p>
            <a:r>
              <a:rPr lang="en-US" sz="2800" b="1" dirty="0"/>
              <a:t>. </a:t>
            </a:r>
          </a:p>
        </p:txBody>
      </p:sp>
    </p:spTree>
    <p:extLst>
      <p:ext uri="{BB962C8B-B14F-4D97-AF65-F5344CB8AC3E}">
        <p14:creationId xmlns:p14="http://schemas.microsoft.com/office/powerpoint/2010/main" val="1701789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AA09-9EBD-4391-A62C-60E1EE9392B5}"/>
              </a:ext>
            </a:extLst>
          </p:cNvPr>
          <p:cNvSpPr>
            <a:spLocks noGrp="1"/>
          </p:cNvSpPr>
          <p:nvPr>
            <p:ph type="title"/>
          </p:nvPr>
        </p:nvSpPr>
        <p:spPr>
          <a:xfrm>
            <a:off x="1484311" y="685800"/>
            <a:ext cx="10018713" cy="1981199"/>
          </a:xfrm>
        </p:spPr>
        <p:txBody>
          <a:bodyPr/>
          <a:lstStyle/>
          <a:p>
            <a:r>
              <a:rPr lang="en-US" b="1" dirty="0"/>
              <a:t>Biblical Battering is</a:t>
            </a:r>
          </a:p>
        </p:txBody>
      </p:sp>
      <p:sp>
        <p:nvSpPr>
          <p:cNvPr id="3" name="Content Placeholder 2">
            <a:extLst>
              <a:ext uri="{FF2B5EF4-FFF2-40B4-BE49-F238E27FC236}">
                <a16:creationId xmlns:a16="http://schemas.microsoft.com/office/drawing/2014/main" id="{26B2431A-EBFA-499E-8666-EA9566F06671}"/>
              </a:ext>
            </a:extLst>
          </p:cNvPr>
          <p:cNvSpPr>
            <a:spLocks noGrp="1"/>
          </p:cNvSpPr>
          <p:nvPr>
            <p:ph idx="1"/>
          </p:nvPr>
        </p:nvSpPr>
        <p:spPr/>
        <p:txBody>
          <a:bodyPr>
            <a:normAutofit/>
          </a:bodyPr>
          <a:lstStyle/>
          <a:p>
            <a:pPr marL="0" indent="0">
              <a:buNone/>
            </a:pPr>
            <a:r>
              <a:rPr lang="en-US" sz="4000" b="1" dirty="0"/>
              <a:t>the descriptive phrase for the use of the Bible and faith for power and control adopted by the Council for Biblical Equality</a:t>
            </a:r>
          </a:p>
        </p:txBody>
      </p:sp>
    </p:spTree>
    <p:extLst>
      <p:ext uri="{BB962C8B-B14F-4D97-AF65-F5344CB8AC3E}">
        <p14:creationId xmlns:p14="http://schemas.microsoft.com/office/powerpoint/2010/main" val="303604363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0C85-2877-4C52-B14B-672D72446E27}"/>
              </a:ext>
            </a:extLst>
          </p:cNvPr>
          <p:cNvSpPr>
            <a:spLocks noGrp="1"/>
          </p:cNvSpPr>
          <p:nvPr>
            <p:ph type="title"/>
          </p:nvPr>
        </p:nvSpPr>
        <p:spPr/>
        <p:txBody>
          <a:bodyPr>
            <a:normAutofit fontScale="90000"/>
          </a:bodyPr>
          <a:lstStyle/>
          <a:p>
            <a:r>
              <a:rPr lang="en-US" dirty="0"/>
              <a:t>Victims must understand that the  abuser is using guilt, fear and shame for power and control – by claiming it’s God’s will…for  victim, not him .</a:t>
            </a:r>
          </a:p>
        </p:txBody>
      </p:sp>
      <p:sp>
        <p:nvSpPr>
          <p:cNvPr id="3" name="Content Placeholder 2">
            <a:extLst>
              <a:ext uri="{FF2B5EF4-FFF2-40B4-BE49-F238E27FC236}">
                <a16:creationId xmlns:a16="http://schemas.microsoft.com/office/drawing/2014/main" id="{11084F83-838B-43F5-86D5-81D883CFB388}"/>
              </a:ext>
            </a:extLst>
          </p:cNvPr>
          <p:cNvSpPr>
            <a:spLocks noGrp="1"/>
          </p:cNvSpPr>
          <p:nvPr>
            <p:ph sz="half" idx="1"/>
          </p:nvPr>
        </p:nvSpPr>
        <p:spPr>
          <a:xfrm>
            <a:off x="1484312" y="2667000"/>
            <a:ext cx="4895055" cy="3124200"/>
          </a:xfrm>
        </p:spPr>
        <p:txBody>
          <a:bodyPr>
            <a:normAutofit fontScale="92500"/>
          </a:bodyPr>
          <a:lstStyle/>
          <a:p>
            <a:pPr marL="0" indent="0">
              <a:buNone/>
            </a:pPr>
            <a:r>
              <a:rPr lang="en-US" sz="2800" dirty="0"/>
              <a:t> </a:t>
            </a:r>
            <a:r>
              <a:rPr lang="en-US" sz="2800" b="1" dirty="0"/>
              <a:t>Victim can </a:t>
            </a:r>
          </a:p>
          <a:p>
            <a:r>
              <a:rPr lang="en-US" sz="2800" b="1" dirty="0"/>
              <a:t>Identify Spiritual Bill of Rights</a:t>
            </a:r>
          </a:p>
          <a:p>
            <a:r>
              <a:rPr lang="en-US" sz="2800" b="1" dirty="0"/>
              <a:t> Understand Spiritual Healthy Relationship</a:t>
            </a:r>
          </a:p>
          <a:p>
            <a:r>
              <a:rPr lang="en-US" sz="2800" b="1" dirty="0"/>
              <a:t>Uncover Unsound Assumptions</a:t>
            </a:r>
          </a:p>
        </p:txBody>
      </p:sp>
      <p:sp>
        <p:nvSpPr>
          <p:cNvPr id="4" name="Content Placeholder 3">
            <a:extLst>
              <a:ext uri="{FF2B5EF4-FFF2-40B4-BE49-F238E27FC236}">
                <a16:creationId xmlns:a16="http://schemas.microsoft.com/office/drawing/2014/main" id="{BCEC2140-6939-4AFA-B423-34F1317F0FA3}"/>
              </a:ext>
            </a:extLst>
          </p:cNvPr>
          <p:cNvSpPr>
            <a:spLocks noGrp="1"/>
          </p:cNvSpPr>
          <p:nvPr>
            <p:ph sz="half" idx="2"/>
          </p:nvPr>
        </p:nvSpPr>
        <p:spPr/>
        <p:txBody>
          <a:bodyPr>
            <a:normAutofit fontScale="92500"/>
          </a:bodyPr>
          <a:lstStyle/>
          <a:p>
            <a:r>
              <a:rPr lang="en-US" sz="3200" b="1" i="1" dirty="0"/>
              <a:t>“I finally realized if I was to blame for as much as he said, I had a lot of power!”</a:t>
            </a:r>
          </a:p>
        </p:txBody>
      </p:sp>
    </p:spTree>
    <p:extLst>
      <p:ext uri="{BB962C8B-B14F-4D97-AF65-F5344CB8AC3E}">
        <p14:creationId xmlns:p14="http://schemas.microsoft.com/office/powerpoint/2010/main" val="2781102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1F5D-650B-459B-BB94-D415E8CAFD72}"/>
              </a:ext>
            </a:extLst>
          </p:cNvPr>
          <p:cNvSpPr>
            <a:spLocks noGrp="1"/>
          </p:cNvSpPr>
          <p:nvPr>
            <p:ph type="title"/>
          </p:nvPr>
        </p:nvSpPr>
        <p:spPr>
          <a:xfrm>
            <a:off x="1484312" y="685800"/>
            <a:ext cx="10018711" cy="1828800"/>
          </a:xfrm>
        </p:spPr>
        <p:txBody>
          <a:bodyPr/>
          <a:lstStyle/>
          <a:p>
            <a:r>
              <a:rPr lang="en-US" b="1" dirty="0"/>
              <a:t>Emotional Factors Holding a Woman of Faith Back</a:t>
            </a:r>
          </a:p>
        </p:txBody>
      </p:sp>
      <p:sp>
        <p:nvSpPr>
          <p:cNvPr id="3" name="Text Placeholder 2">
            <a:extLst>
              <a:ext uri="{FF2B5EF4-FFF2-40B4-BE49-F238E27FC236}">
                <a16:creationId xmlns:a16="http://schemas.microsoft.com/office/drawing/2014/main" id="{D1402BF6-FADA-4406-AFC4-B4E29866C827}"/>
              </a:ext>
            </a:extLst>
          </p:cNvPr>
          <p:cNvSpPr>
            <a:spLocks noGrp="1"/>
          </p:cNvSpPr>
          <p:nvPr>
            <p:ph type="body" idx="1"/>
          </p:nvPr>
        </p:nvSpPr>
        <p:spPr>
          <a:xfrm>
            <a:off x="1484312" y="1894114"/>
            <a:ext cx="10018713" cy="4659086"/>
          </a:xfrm>
        </p:spPr>
        <p:txBody>
          <a:bodyPr/>
          <a:lstStyle/>
          <a:p>
            <a:pPr marL="342900" indent="-342900">
              <a:buFont typeface="Arial" panose="020B0604020202020204" pitchFamily="34" charset="0"/>
              <a:buChar char="•"/>
            </a:pPr>
            <a:r>
              <a:rPr lang="en-US" sz="3200" b="1" dirty="0"/>
              <a:t>Spiritual Pride – I  am a “good Christian wife”</a:t>
            </a:r>
          </a:p>
          <a:p>
            <a:pPr marL="1257300" lvl="2" indent="-342900" algn="ctr">
              <a:buFont typeface="Arial" panose="020B0604020202020204" pitchFamily="34" charset="0"/>
              <a:buChar char="•"/>
            </a:pPr>
            <a:r>
              <a:rPr lang="en-US" sz="3000" b="1" dirty="0">
                <a:solidFill>
                  <a:schemeClr val="accent1">
                    <a:lumMod val="50000"/>
                  </a:schemeClr>
                </a:solidFill>
              </a:rPr>
              <a:t>I won’t be jealous like other women if he  cheats</a:t>
            </a:r>
          </a:p>
          <a:p>
            <a:pPr marL="800100" lvl="1" indent="-342900" algn="ctr">
              <a:buFont typeface="Arial" panose="020B0604020202020204" pitchFamily="34" charset="0"/>
              <a:buChar char="•"/>
            </a:pPr>
            <a:r>
              <a:rPr lang="en-US" sz="3200" b="1" dirty="0">
                <a:solidFill>
                  <a:schemeClr val="accent1">
                    <a:lumMod val="50000"/>
                  </a:schemeClr>
                </a:solidFill>
              </a:rPr>
              <a:t>I won’t give up  on him (70 x 7 verse)</a:t>
            </a:r>
          </a:p>
          <a:p>
            <a:pPr marL="800100" lvl="1" indent="-342900" algn="ctr">
              <a:buFont typeface="Arial" panose="020B0604020202020204" pitchFamily="34" charset="0"/>
              <a:buChar char="•"/>
            </a:pPr>
            <a:r>
              <a:rPr lang="en-US" sz="3200" b="1" dirty="0">
                <a:solidFill>
                  <a:schemeClr val="accent1">
                    <a:lumMod val="50000"/>
                  </a:schemeClr>
                </a:solidFill>
              </a:rPr>
              <a:t>I can make it work</a:t>
            </a:r>
          </a:p>
          <a:p>
            <a:pPr marL="342900" indent="-342900">
              <a:buFont typeface="Arial" panose="020B0604020202020204" pitchFamily="34" charset="0"/>
              <a:buChar char="•"/>
            </a:pPr>
            <a:r>
              <a:rPr lang="en-US" sz="3200" b="1" dirty="0"/>
              <a:t>Fear of rejection</a:t>
            </a:r>
          </a:p>
          <a:p>
            <a:pPr marL="342900" indent="-342900" algn="l">
              <a:buFont typeface="Arial" panose="020B0604020202020204" pitchFamily="34" charset="0"/>
              <a:buChar char="•"/>
            </a:pPr>
            <a:endParaRPr lang="en-US" b="1" dirty="0"/>
          </a:p>
        </p:txBody>
      </p:sp>
    </p:spTree>
    <p:extLst>
      <p:ext uri="{BB962C8B-B14F-4D97-AF65-F5344CB8AC3E}">
        <p14:creationId xmlns:p14="http://schemas.microsoft.com/office/powerpoint/2010/main" val="1870729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61AF-7B79-4ABF-80C1-D48EA54AC12E}"/>
              </a:ext>
            </a:extLst>
          </p:cNvPr>
          <p:cNvSpPr>
            <a:spLocks noGrp="1"/>
          </p:cNvSpPr>
          <p:nvPr>
            <p:ph type="title"/>
          </p:nvPr>
        </p:nvSpPr>
        <p:spPr>
          <a:xfrm>
            <a:off x="1484312" y="685799"/>
            <a:ext cx="10018711" cy="3472543"/>
          </a:xfrm>
        </p:spPr>
        <p:txBody>
          <a:bodyPr>
            <a:normAutofit fontScale="90000"/>
          </a:bodyPr>
          <a:lstStyle/>
          <a:p>
            <a:pPr marL="342900" indent="-342900"/>
            <a:r>
              <a:rPr lang="en-US" b="1" dirty="0"/>
              <a:t>Fear of abandonment</a:t>
            </a:r>
            <a:br>
              <a:rPr lang="en-US" b="1" dirty="0"/>
            </a:br>
            <a:br>
              <a:rPr lang="en-US" b="1" dirty="0"/>
            </a:br>
            <a:r>
              <a:rPr lang="en-US" b="1" dirty="0"/>
              <a:t>Concern for children – told not to break up the home, kids need father, etc.</a:t>
            </a:r>
            <a:br>
              <a:rPr lang="en-US" b="1" dirty="0"/>
            </a:br>
            <a:br>
              <a:rPr lang="en-US" b="1" dirty="0"/>
            </a:br>
            <a:r>
              <a:rPr lang="en-US" b="1" dirty="0"/>
              <a:t>Concern for finances </a:t>
            </a:r>
            <a:br>
              <a:rPr lang="en-US" b="1" dirty="0"/>
            </a:br>
            <a:br>
              <a:rPr lang="en-US" b="1" dirty="0"/>
            </a:br>
            <a:r>
              <a:rPr lang="en-US" b="1" dirty="0"/>
              <a:t>Concern for social image in church and society, reputation</a:t>
            </a:r>
            <a:br>
              <a:rPr lang="en-US" b="1" dirty="0"/>
            </a:br>
            <a:endParaRPr lang="en-US" dirty="0"/>
          </a:p>
        </p:txBody>
      </p:sp>
      <p:sp>
        <p:nvSpPr>
          <p:cNvPr id="3" name="Text Placeholder 2">
            <a:extLst>
              <a:ext uri="{FF2B5EF4-FFF2-40B4-BE49-F238E27FC236}">
                <a16:creationId xmlns:a16="http://schemas.microsoft.com/office/drawing/2014/main" id="{FFBCE3E1-605B-48F7-B080-6D5F33118168}"/>
              </a:ext>
            </a:extLst>
          </p:cNvPr>
          <p:cNvSpPr>
            <a:spLocks noGrp="1"/>
          </p:cNvSpPr>
          <p:nvPr>
            <p:ph type="body" idx="1"/>
          </p:nvPr>
        </p:nvSpPr>
        <p:spPr>
          <a:xfrm>
            <a:off x="1484312" y="4343399"/>
            <a:ext cx="10018713" cy="1828801"/>
          </a:xfrm>
        </p:spPr>
        <p:txBody>
          <a:bodyPr>
            <a:normAutofit/>
          </a:bodyPr>
          <a:lstStyle/>
          <a:p>
            <a:r>
              <a:rPr lang="en-US" sz="2400" b="1" u="sng" dirty="0"/>
              <a:t>REMEMBER HER CHURCH PROBABLY CONDEMNS DIVORCE. SHE IS IN A </a:t>
            </a:r>
          </a:p>
          <a:p>
            <a:r>
              <a:rPr lang="en-US" sz="2400" b="1" u="sng" dirty="0"/>
              <a:t>NO-WIN. If she stays she gets hurt. If she leaves, she gets hurt. </a:t>
            </a:r>
          </a:p>
          <a:p>
            <a:r>
              <a:rPr lang="en-US" sz="2400" b="1" u="sng" dirty="0"/>
              <a:t>And she has been conditioned not to honor her own needs. </a:t>
            </a:r>
          </a:p>
        </p:txBody>
      </p:sp>
    </p:spTree>
    <p:extLst>
      <p:ext uri="{BB962C8B-B14F-4D97-AF65-F5344CB8AC3E}">
        <p14:creationId xmlns:p14="http://schemas.microsoft.com/office/powerpoint/2010/main" val="2337011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0EED-EE26-4C93-AB77-50AE1CB93434}"/>
              </a:ext>
            </a:extLst>
          </p:cNvPr>
          <p:cNvSpPr>
            <a:spLocks noGrp="1"/>
          </p:cNvSpPr>
          <p:nvPr>
            <p:ph type="title"/>
          </p:nvPr>
        </p:nvSpPr>
        <p:spPr>
          <a:xfrm>
            <a:off x="1712911" y="685799"/>
            <a:ext cx="8766178" cy="794658"/>
          </a:xfrm>
        </p:spPr>
        <p:txBody>
          <a:bodyPr>
            <a:normAutofit/>
          </a:bodyPr>
          <a:lstStyle/>
          <a:p>
            <a:r>
              <a:rPr lang="en-US" sz="3600" b="1" dirty="0"/>
              <a:t>Problematic Conditioning </a:t>
            </a:r>
          </a:p>
        </p:txBody>
      </p:sp>
      <p:sp>
        <p:nvSpPr>
          <p:cNvPr id="3" name="Content Placeholder 2">
            <a:extLst>
              <a:ext uri="{FF2B5EF4-FFF2-40B4-BE49-F238E27FC236}">
                <a16:creationId xmlns:a16="http://schemas.microsoft.com/office/drawing/2014/main" id="{D943696F-E6CD-48FA-87DB-CD1F2A12F9FB}"/>
              </a:ext>
            </a:extLst>
          </p:cNvPr>
          <p:cNvSpPr>
            <a:spLocks noGrp="1"/>
          </p:cNvSpPr>
          <p:nvPr>
            <p:ph idx="1"/>
          </p:nvPr>
        </p:nvSpPr>
        <p:spPr>
          <a:xfrm>
            <a:off x="5486399" y="2057399"/>
            <a:ext cx="6016623" cy="3733801"/>
          </a:xfrm>
          <a:ln>
            <a:solidFill>
              <a:srgbClr val="002060"/>
            </a:solidFill>
          </a:ln>
        </p:spPr>
        <p:txBody>
          <a:bodyPr>
            <a:normAutofit/>
          </a:bodyPr>
          <a:lstStyle/>
          <a:p>
            <a:pPr marL="0" indent="0">
              <a:buNone/>
            </a:pPr>
            <a:r>
              <a:rPr lang="en-US" sz="3200" b="1" dirty="0"/>
              <a:t>!  She believes the relationship was all her responsibility (misogyny)</a:t>
            </a:r>
          </a:p>
          <a:p>
            <a:pPr marL="0" indent="0">
              <a:buNone/>
            </a:pPr>
            <a:r>
              <a:rPr lang="en-US" sz="3200" b="1" dirty="0"/>
              <a:t>!  She doesn’t want to disappoint others.(worth comes from others)</a:t>
            </a:r>
          </a:p>
          <a:p>
            <a:pPr marL="0" indent="0" algn="ctr">
              <a:buNone/>
            </a:pPr>
            <a:endParaRPr lang="en-US" sz="3200" b="1" dirty="0"/>
          </a:p>
        </p:txBody>
      </p:sp>
      <p:sp>
        <p:nvSpPr>
          <p:cNvPr id="4" name="Text Placeholder 3">
            <a:extLst>
              <a:ext uri="{FF2B5EF4-FFF2-40B4-BE49-F238E27FC236}">
                <a16:creationId xmlns:a16="http://schemas.microsoft.com/office/drawing/2014/main" id="{398B5DA4-C79D-47D0-8DA5-D7B8DDA8E785}"/>
              </a:ext>
            </a:extLst>
          </p:cNvPr>
          <p:cNvSpPr>
            <a:spLocks noGrp="1"/>
          </p:cNvSpPr>
          <p:nvPr>
            <p:ph type="body" sz="half" idx="2"/>
          </p:nvPr>
        </p:nvSpPr>
        <p:spPr>
          <a:xfrm>
            <a:off x="1712911" y="2057399"/>
            <a:ext cx="3549121" cy="3733801"/>
          </a:xfrm>
          <a:ln>
            <a:solidFill>
              <a:schemeClr val="tx1"/>
            </a:solidFill>
          </a:ln>
        </p:spPr>
        <p:txBody>
          <a:bodyPr>
            <a:normAutofit/>
          </a:bodyPr>
          <a:lstStyle/>
          <a:p>
            <a:pPr algn="l"/>
            <a:r>
              <a:rPr lang="en-US" sz="3200" b="1" dirty="0"/>
              <a:t>  ! She doesn’t know what is a reasonable effort. (abstractions</a:t>
            </a:r>
            <a:r>
              <a:rPr lang="en-US" sz="4000" b="1" dirty="0"/>
              <a:t>)</a:t>
            </a:r>
          </a:p>
          <a:p>
            <a:pPr algn="l"/>
            <a:endParaRPr lang="en-US" dirty="0"/>
          </a:p>
        </p:txBody>
      </p:sp>
    </p:spTree>
    <p:extLst>
      <p:ext uri="{BB962C8B-B14F-4D97-AF65-F5344CB8AC3E}">
        <p14:creationId xmlns:p14="http://schemas.microsoft.com/office/powerpoint/2010/main" val="2486530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61D6A-1E5A-406A-9325-12F3B6128139}"/>
              </a:ext>
            </a:extLst>
          </p:cNvPr>
          <p:cNvSpPr>
            <a:spLocks noGrp="1"/>
          </p:cNvSpPr>
          <p:nvPr>
            <p:ph type="title"/>
          </p:nvPr>
        </p:nvSpPr>
        <p:spPr>
          <a:xfrm>
            <a:off x="1887084" y="1807030"/>
            <a:ext cx="8846231" cy="1155414"/>
          </a:xfrm>
        </p:spPr>
        <p:txBody>
          <a:bodyPr>
            <a:noAutofit/>
          </a:bodyPr>
          <a:lstStyle/>
          <a:p>
            <a:r>
              <a:rPr lang="en-US" sz="2800" b="1" dirty="0"/>
              <a:t>Charting confronts victim with scope and creates psychological distance, which breaks denial.</a:t>
            </a:r>
            <a:br>
              <a:rPr lang="en-US" sz="2800" b="1" dirty="0"/>
            </a:br>
            <a:endParaRPr lang="en-US" sz="2800" dirty="0"/>
          </a:p>
        </p:txBody>
      </p:sp>
      <p:sp>
        <p:nvSpPr>
          <p:cNvPr id="3" name="Content Placeholder 2">
            <a:extLst>
              <a:ext uri="{FF2B5EF4-FFF2-40B4-BE49-F238E27FC236}">
                <a16:creationId xmlns:a16="http://schemas.microsoft.com/office/drawing/2014/main" id="{96F2351C-5B6B-43C2-B72E-882881CBD41E}"/>
              </a:ext>
            </a:extLst>
          </p:cNvPr>
          <p:cNvSpPr>
            <a:spLocks noGrp="1"/>
          </p:cNvSpPr>
          <p:nvPr>
            <p:ph idx="1"/>
          </p:nvPr>
        </p:nvSpPr>
        <p:spPr>
          <a:xfrm>
            <a:off x="1887084" y="4180116"/>
            <a:ext cx="8846231" cy="2046513"/>
          </a:xfrm>
        </p:spPr>
        <p:txBody>
          <a:bodyPr/>
          <a:lstStyle/>
          <a:p>
            <a:pPr marL="0" indent="0" algn="ctr">
              <a:buNone/>
            </a:pPr>
            <a:r>
              <a:rPr lang="en-US" sz="2800" b="1" dirty="0"/>
              <a:t>Assertive training equips self.</a:t>
            </a:r>
          </a:p>
          <a:p>
            <a:pPr marL="0" indent="0" algn="ctr">
              <a:buNone/>
            </a:pPr>
            <a:r>
              <a:rPr lang="en-US" sz="2800" b="1" dirty="0"/>
              <a:t>Affirmations honor, equip and free self.</a:t>
            </a:r>
          </a:p>
          <a:p>
            <a:endParaRPr lang="en-US" dirty="0"/>
          </a:p>
        </p:txBody>
      </p:sp>
      <p:sp>
        <p:nvSpPr>
          <p:cNvPr id="4" name="Text Placeholder 3">
            <a:extLst>
              <a:ext uri="{FF2B5EF4-FFF2-40B4-BE49-F238E27FC236}">
                <a16:creationId xmlns:a16="http://schemas.microsoft.com/office/drawing/2014/main" id="{C2D76B65-66F0-4E14-B451-1679C1FFB3EB}"/>
              </a:ext>
            </a:extLst>
          </p:cNvPr>
          <p:cNvSpPr>
            <a:spLocks noGrp="1"/>
          </p:cNvSpPr>
          <p:nvPr>
            <p:ph type="body" sz="half" idx="2"/>
          </p:nvPr>
        </p:nvSpPr>
        <p:spPr>
          <a:xfrm>
            <a:off x="1799998" y="3024702"/>
            <a:ext cx="8759145" cy="1155414"/>
          </a:xfrm>
        </p:spPr>
        <p:txBody>
          <a:bodyPr>
            <a:normAutofit lnSpcReduction="10000"/>
          </a:bodyPr>
          <a:lstStyle/>
          <a:p>
            <a:r>
              <a:rPr lang="en-US" sz="2800" b="1" dirty="0"/>
              <a:t>Guided Journaling breaks confusion.</a:t>
            </a:r>
          </a:p>
          <a:p>
            <a:r>
              <a:rPr lang="en-US" sz="2800" b="1" dirty="0"/>
              <a:t>Relabeling/redefining affirms self.</a:t>
            </a:r>
          </a:p>
          <a:p>
            <a:endParaRPr lang="en-US" dirty="0"/>
          </a:p>
        </p:txBody>
      </p:sp>
      <p:sp>
        <p:nvSpPr>
          <p:cNvPr id="5" name="TextBox 4">
            <a:extLst>
              <a:ext uri="{FF2B5EF4-FFF2-40B4-BE49-F238E27FC236}">
                <a16:creationId xmlns:a16="http://schemas.microsoft.com/office/drawing/2014/main" id="{A52F8B0A-CB5D-42B4-A119-A75C41D5D2C2}"/>
              </a:ext>
            </a:extLst>
          </p:cNvPr>
          <p:cNvSpPr txBox="1"/>
          <p:nvPr/>
        </p:nvSpPr>
        <p:spPr>
          <a:xfrm>
            <a:off x="2590800" y="1066799"/>
            <a:ext cx="7968343" cy="584775"/>
          </a:xfrm>
          <a:prstGeom prst="rect">
            <a:avLst/>
          </a:prstGeom>
          <a:noFill/>
        </p:spPr>
        <p:txBody>
          <a:bodyPr wrap="square" rtlCol="0">
            <a:spAutoFit/>
          </a:bodyPr>
          <a:lstStyle/>
          <a:p>
            <a:pPr algn="ctr"/>
            <a:r>
              <a:rPr lang="en-US" sz="3200" b="1" dirty="0"/>
              <a:t>Tools create several dynamics:</a:t>
            </a:r>
          </a:p>
        </p:txBody>
      </p:sp>
    </p:spTree>
    <p:extLst>
      <p:ext uri="{BB962C8B-B14F-4D97-AF65-F5344CB8AC3E}">
        <p14:creationId xmlns:p14="http://schemas.microsoft.com/office/powerpoint/2010/main" val="3849659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6F8D-533B-4EA0-A91E-A234CB7F7CD0}"/>
              </a:ext>
            </a:extLst>
          </p:cNvPr>
          <p:cNvSpPr>
            <a:spLocks noGrp="1"/>
          </p:cNvSpPr>
          <p:nvPr>
            <p:ph type="title"/>
          </p:nvPr>
        </p:nvSpPr>
        <p:spPr>
          <a:xfrm>
            <a:off x="1484312" y="685800"/>
            <a:ext cx="10018711" cy="5410200"/>
          </a:xfrm>
        </p:spPr>
        <p:txBody>
          <a:bodyPr>
            <a:normAutofit/>
          </a:bodyPr>
          <a:lstStyle/>
          <a:p>
            <a:r>
              <a:rPr lang="en-US" b="1" dirty="0"/>
              <a:t>Biblical Battering is a subtle, sinister, and sanctioned form of domestic abuse. </a:t>
            </a:r>
            <a:br>
              <a:rPr lang="en-US" b="1" dirty="0"/>
            </a:br>
            <a:br>
              <a:rPr lang="en-US" b="1" dirty="0"/>
            </a:br>
            <a:r>
              <a:rPr lang="en-US" b="1" dirty="0"/>
              <a:t>The victim will not receive support to leave from the primary support system, the leaders and other women in the church.</a:t>
            </a:r>
            <a:br>
              <a:rPr lang="en-US" b="1" dirty="0"/>
            </a:br>
            <a:br>
              <a:rPr lang="en-US" b="1" dirty="0"/>
            </a:br>
            <a:r>
              <a:rPr lang="en-US" b="1" dirty="0"/>
              <a:t> She will likely not receive support from family if they are in the same belief system.</a:t>
            </a:r>
            <a:br>
              <a:rPr lang="en-US" b="1" dirty="0"/>
            </a:br>
            <a:endParaRPr lang="en-US" b="1" dirty="0"/>
          </a:p>
        </p:txBody>
      </p:sp>
    </p:spTree>
    <p:extLst>
      <p:ext uri="{BB962C8B-B14F-4D97-AF65-F5344CB8AC3E}">
        <p14:creationId xmlns:p14="http://schemas.microsoft.com/office/powerpoint/2010/main" val="3858540644"/>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553A-26CE-47E6-AA49-8E80C99B5269}"/>
              </a:ext>
            </a:extLst>
          </p:cNvPr>
          <p:cNvSpPr>
            <a:spLocks noGrp="1"/>
          </p:cNvSpPr>
          <p:nvPr>
            <p:ph type="title"/>
          </p:nvPr>
        </p:nvSpPr>
        <p:spPr>
          <a:xfrm>
            <a:off x="1767341" y="3428999"/>
            <a:ext cx="10018711" cy="2405743"/>
          </a:xfrm>
        </p:spPr>
        <p:txBody>
          <a:bodyPr>
            <a:normAutofit/>
          </a:bodyPr>
          <a:lstStyle/>
          <a:p>
            <a:br>
              <a:rPr lang="en-US" b="1" dirty="0"/>
            </a:br>
            <a:endParaRPr lang="en-US" dirty="0"/>
          </a:p>
        </p:txBody>
      </p:sp>
      <p:sp>
        <p:nvSpPr>
          <p:cNvPr id="3" name="Text Placeholder 2">
            <a:extLst>
              <a:ext uri="{FF2B5EF4-FFF2-40B4-BE49-F238E27FC236}">
                <a16:creationId xmlns:a16="http://schemas.microsoft.com/office/drawing/2014/main" id="{715FE143-E15D-4E3D-81A4-A46A3E52714A}"/>
              </a:ext>
            </a:extLst>
          </p:cNvPr>
          <p:cNvSpPr>
            <a:spLocks noGrp="1"/>
          </p:cNvSpPr>
          <p:nvPr>
            <p:ph type="body" idx="1"/>
          </p:nvPr>
        </p:nvSpPr>
        <p:spPr>
          <a:xfrm>
            <a:off x="1484312" y="250372"/>
            <a:ext cx="10018713" cy="6389914"/>
          </a:xfrm>
        </p:spPr>
        <p:txBody>
          <a:bodyPr>
            <a:normAutofit/>
          </a:bodyPr>
          <a:lstStyle/>
          <a:p>
            <a:r>
              <a:rPr lang="en-US" sz="2800" b="1" dirty="0"/>
              <a:t>For the therapist or advocate outside the victim’s faith community, discussions of doctrine or Bible study or prayer will not impact a victim of faith but create defensiveness.</a:t>
            </a:r>
          </a:p>
          <a:p>
            <a:endParaRPr lang="en-US" sz="2800" b="1" dirty="0"/>
          </a:p>
          <a:p>
            <a:r>
              <a:rPr lang="en-US" sz="2800" b="1" dirty="0"/>
              <a:t>Data-based explorations of the victim’s experience will intensify cognitive dissonance. For example, did obeying stop the abuse?</a:t>
            </a:r>
          </a:p>
          <a:p>
            <a:endParaRPr lang="en-US" sz="2800" b="1" dirty="0"/>
          </a:p>
          <a:p>
            <a:r>
              <a:rPr lang="en-US" sz="2800" b="1" dirty="0"/>
              <a:t>The victim will have to be supported in accepting that being angry from being mistreated is not sinful but normal.</a:t>
            </a:r>
          </a:p>
          <a:p>
            <a:endParaRPr lang="en-US" sz="2400" b="1" dirty="0"/>
          </a:p>
        </p:txBody>
      </p:sp>
    </p:spTree>
    <p:extLst>
      <p:ext uri="{BB962C8B-B14F-4D97-AF65-F5344CB8AC3E}">
        <p14:creationId xmlns:p14="http://schemas.microsoft.com/office/powerpoint/2010/main" val="16308450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C048-11C0-4363-BF10-E98A77F9B936}"/>
              </a:ext>
            </a:extLst>
          </p:cNvPr>
          <p:cNvSpPr>
            <a:spLocks noGrp="1"/>
          </p:cNvSpPr>
          <p:nvPr>
            <p:ph type="title"/>
          </p:nvPr>
        </p:nvSpPr>
        <p:spPr>
          <a:xfrm>
            <a:off x="1484312" y="685799"/>
            <a:ext cx="10018711" cy="5301343"/>
          </a:xfrm>
        </p:spPr>
        <p:txBody>
          <a:bodyPr>
            <a:normAutofit fontScale="90000"/>
          </a:bodyPr>
          <a:lstStyle/>
          <a:p>
            <a:r>
              <a:rPr lang="en-US" b="1" dirty="0"/>
              <a:t>During this time, the advocate or therapist must continue to appeal to the victim’s experience (reality testing). For example, “A soft answer turns away wrath.” (Bible verse) Did it?</a:t>
            </a:r>
            <a:br>
              <a:rPr lang="en-US" b="1" dirty="0"/>
            </a:br>
            <a:br>
              <a:rPr lang="en-US" b="1" dirty="0"/>
            </a:br>
            <a:r>
              <a:rPr lang="en-US" b="1" dirty="0"/>
              <a:t>This challenges the demoralization she/he is dealing with.</a:t>
            </a:r>
            <a:br>
              <a:rPr lang="en-US" b="1" dirty="0"/>
            </a:br>
            <a:br>
              <a:rPr lang="en-US" b="1" dirty="0"/>
            </a:br>
            <a:r>
              <a:rPr lang="en-US" b="1" dirty="0"/>
              <a:t> Idealism can be addressed by helping victim consider alternative interpretations of concepts like love, humility, etc. </a:t>
            </a:r>
            <a:br>
              <a:rPr lang="en-US" b="1" dirty="0"/>
            </a:br>
            <a:endParaRPr lang="en-US" dirty="0"/>
          </a:p>
        </p:txBody>
      </p:sp>
    </p:spTree>
    <p:extLst>
      <p:ext uri="{BB962C8B-B14F-4D97-AF65-F5344CB8AC3E}">
        <p14:creationId xmlns:p14="http://schemas.microsoft.com/office/powerpoint/2010/main" val="1678946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87299-F876-4C30-BC14-A7D21CCDD576}"/>
              </a:ext>
            </a:extLst>
          </p:cNvPr>
          <p:cNvSpPr>
            <a:spLocks noGrp="1"/>
          </p:cNvSpPr>
          <p:nvPr>
            <p:ph type="title"/>
          </p:nvPr>
        </p:nvSpPr>
        <p:spPr>
          <a:xfrm>
            <a:off x="1484311" y="685800"/>
            <a:ext cx="10018713" cy="5192486"/>
          </a:xfrm>
        </p:spPr>
        <p:txBody>
          <a:bodyPr>
            <a:normAutofit fontScale="90000"/>
          </a:bodyPr>
          <a:lstStyle/>
          <a:p>
            <a:r>
              <a:rPr lang="en-US" b="1" dirty="0"/>
              <a:t>However emotional needs cloaked in language of faith will be the best focus for exploration. </a:t>
            </a:r>
            <a:br>
              <a:rPr lang="en-US" b="1" dirty="0"/>
            </a:br>
            <a:br>
              <a:rPr lang="en-US" b="1" dirty="0"/>
            </a:br>
            <a:r>
              <a:rPr lang="en-US" b="1" dirty="0"/>
              <a:t>Divert discussion from faith or Bible verses by asking what is the experience and then ask victim to explore and affirm desired experiences. </a:t>
            </a:r>
            <a:br>
              <a:rPr lang="en-US" b="1" dirty="0"/>
            </a:br>
            <a:br>
              <a:rPr lang="en-US" b="1" dirty="0"/>
            </a:br>
            <a:endParaRPr lang="en-US" dirty="0"/>
          </a:p>
        </p:txBody>
      </p:sp>
    </p:spTree>
    <p:extLst>
      <p:ext uri="{BB962C8B-B14F-4D97-AF65-F5344CB8AC3E}">
        <p14:creationId xmlns:p14="http://schemas.microsoft.com/office/powerpoint/2010/main" val="394743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EBF0-D5C3-478C-BD02-CE82383F9882}"/>
              </a:ext>
            </a:extLst>
          </p:cNvPr>
          <p:cNvSpPr>
            <a:spLocks noGrp="1"/>
          </p:cNvSpPr>
          <p:nvPr>
            <p:ph type="title"/>
          </p:nvPr>
        </p:nvSpPr>
        <p:spPr>
          <a:xfrm>
            <a:off x="1484311" y="685800"/>
            <a:ext cx="10018713" cy="4561114"/>
          </a:xfrm>
        </p:spPr>
        <p:txBody>
          <a:bodyPr>
            <a:normAutofit fontScale="90000"/>
          </a:bodyPr>
          <a:lstStyle/>
          <a:p>
            <a:r>
              <a:rPr lang="en-US" b="1" dirty="0"/>
              <a:t>“What some call rebellion, others call survival.”</a:t>
            </a:r>
            <a:br>
              <a:rPr lang="en-US" b="1" dirty="0"/>
            </a:br>
            <a:r>
              <a:rPr lang="en-US" b="1" dirty="0"/>
              <a:t>-Shirley Fessel</a:t>
            </a:r>
            <a:br>
              <a:rPr lang="en-US" b="1" dirty="0"/>
            </a:br>
            <a:br>
              <a:rPr lang="en-US" b="1" dirty="0"/>
            </a:br>
            <a:r>
              <a:rPr lang="en-US" b="1" dirty="0"/>
              <a:t>Ask the victim if those advising her to continue to suffer have her best interests at heart. </a:t>
            </a:r>
            <a:br>
              <a:rPr lang="en-US" b="1" dirty="0"/>
            </a:br>
            <a:br>
              <a:rPr lang="en-US" b="1" dirty="0"/>
            </a:br>
            <a:r>
              <a:rPr lang="en-US" b="1" dirty="0"/>
              <a:t>Even if they do, they are not living it. They do not understand.</a:t>
            </a:r>
          </a:p>
        </p:txBody>
      </p:sp>
    </p:spTree>
    <p:extLst>
      <p:ext uri="{BB962C8B-B14F-4D97-AF65-F5344CB8AC3E}">
        <p14:creationId xmlns:p14="http://schemas.microsoft.com/office/powerpoint/2010/main" val="2662681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C03603-E9B8-4719-B0EB-77DB4E7D7834}"/>
              </a:ext>
            </a:extLst>
          </p:cNvPr>
          <p:cNvSpPr>
            <a:spLocks noGrp="1"/>
          </p:cNvSpPr>
          <p:nvPr>
            <p:ph type="body" sz="quarter" idx="13"/>
          </p:nvPr>
        </p:nvSpPr>
        <p:spPr>
          <a:xfrm>
            <a:off x="2443047" y="5355771"/>
            <a:ext cx="8532815" cy="936169"/>
          </a:xfrm>
        </p:spPr>
        <p:txBody>
          <a:bodyPr>
            <a:normAutofit/>
          </a:bodyPr>
          <a:lstStyle/>
          <a:p>
            <a:r>
              <a:rPr lang="en-US" sz="2400" dirty="0"/>
              <a:t>* Because of patriarchy in the church, fewer men are victims of   							Biblical Battering</a:t>
            </a:r>
          </a:p>
        </p:txBody>
      </p:sp>
      <p:sp>
        <p:nvSpPr>
          <p:cNvPr id="5" name="Title 4">
            <a:extLst>
              <a:ext uri="{FF2B5EF4-FFF2-40B4-BE49-F238E27FC236}">
                <a16:creationId xmlns:a16="http://schemas.microsoft.com/office/drawing/2014/main" id="{8281CC07-1ECA-4AF4-858A-1E24B0133646}"/>
              </a:ext>
            </a:extLst>
          </p:cNvPr>
          <p:cNvSpPr>
            <a:spLocks noGrp="1"/>
          </p:cNvSpPr>
          <p:nvPr>
            <p:ph type="title"/>
          </p:nvPr>
        </p:nvSpPr>
        <p:spPr>
          <a:xfrm>
            <a:off x="2208212" y="685800"/>
            <a:ext cx="8990012" cy="5083629"/>
          </a:xfrm>
        </p:spPr>
        <p:txBody>
          <a:bodyPr>
            <a:normAutofit/>
          </a:bodyPr>
          <a:lstStyle/>
          <a:p>
            <a:r>
              <a:rPr lang="en-US" b="1" dirty="0"/>
              <a:t>From women* in the church:</a:t>
            </a:r>
            <a:br>
              <a:rPr lang="en-US" b="1" dirty="0"/>
            </a:br>
            <a:br>
              <a:rPr lang="en-US" b="1" dirty="0"/>
            </a:br>
            <a:r>
              <a:rPr lang="en-US" b="1" i="1" dirty="0"/>
              <a:t>God said the woman should serve the man.</a:t>
            </a:r>
            <a:br>
              <a:rPr lang="en-US" b="1" i="1" dirty="0"/>
            </a:br>
            <a:br>
              <a:rPr lang="en-US" b="1" i="1" dirty="0"/>
            </a:br>
            <a:r>
              <a:rPr lang="en-US" b="1" i="1" dirty="0"/>
              <a:t>If I was a better wife, he would not treat me this way.</a:t>
            </a:r>
            <a:br>
              <a:rPr lang="en-US" b="1" i="1" dirty="0"/>
            </a:br>
            <a:br>
              <a:rPr lang="en-US" b="1" i="1" dirty="0"/>
            </a:br>
            <a:r>
              <a:rPr lang="en-US" b="1" i="1" dirty="0"/>
              <a:t>It’s because Eve sinned that the world has evil.</a:t>
            </a:r>
            <a:endParaRPr lang="en-US" dirty="0"/>
          </a:p>
        </p:txBody>
      </p:sp>
    </p:spTree>
    <p:extLst>
      <p:ext uri="{BB962C8B-B14F-4D97-AF65-F5344CB8AC3E}">
        <p14:creationId xmlns:p14="http://schemas.microsoft.com/office/powerpoint/2010/main" val="2291255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nal (1)">
            <a:hlinkClick r:id="" action="ppaction://media"/>
            <a:extLst>
              <a:ext uri="{FF2B5EF4-FFF2-40B4-BE49-F238E27FC236}">
                <a16:creationId xmlns:a16="http://schemas.microsoft.com/office/drawing/2014/main" id="{09E30FBB-CA49-4B90-96E7-CC276866C56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77306" y="1674018"/>
            <a:ext cx="6240462" cy="3509963"/>
          </a:xfrm>
        </p:spPr>
      </p:pic>
    </p:spTree>
    <p:extLst>
      <p:ext uri="{BB962C8B-B14F-4D97-AF65-F5344CB8AC3E}">
        <p14:creationId xmlns:p14="http://schemas.microsoft.com/office/powerpoint/2010/main" val="242628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D968-BC3D-4F37-B6CC-37CBF7D9FA0B}"/>
              </a:ext>
            </a:extLst>
          </p:cNvPr>
          <p:cNvSpPr>
            <a:spLocks noGrp="1"/>
          </p:cNvSpPr>
          <p:nvPr>
            <p:ph type="title"/>
          </p:nvPr>
        </p:nvSpPr>
        <p:spPr>
          <a:xfrm>
            <a:off x="1484311" y="685800"/>
            <a:ext cx="10018713" cy="2405743"/>
          </a:xfrm>
        </p:spPr>
        <p:txBody>
          <a:bodyPr>
            <a:normAutofit fontScale="90000"/>
          </a:bodyPr>
          <a:lstStyle/>
          <a:p>
            <a:r>
              <a:rPr lang="en-US" dirty="0"/>
              <a:t>Further training is available from the author. Ask about establishing support groups for abused women of faith.  Redemption from Biblical Battering on FB</a:t>
            </a:r>
            <a:br>
              <a:rPr lang="en-US" dirty="0"/>
            </a:br>
            <a:r>
              <a:rPr lang="en-US" dirty="0"/>
              <a:t>@</a:t>
            </a:r>
            <a:r>
              <a:rPr lang="en-US" dirty="0" err="1"/>
              <a:t>RedemptionBB</a:t>
            </a:r>
            <a:r>
              <a:rPr lang="en-US" dirty="0"/>
              <a:t> on Twitter</a:t>
            </a:r>
            <a:br>
              <a:rPr lang="en-US" dirty="0"/>
            </a:br>
            <a:r>
              <a:rPr lang="en-US" dirty="0"/>
              <a:t>ShirleyFessel.com blog on </a:t>
            </a:r>
            <a:r>
              <a:rPr lang="en-US" dirty="0" err="1"/>
              <a:t>Wordpress</a:t>
            </a:r>
            <a:br>
              <a:rPr lang="en-US" dirty="0"/>
            </a:br>
            <a:endParaRPr lang="en-US" dirty="0"/>
          </a:p>
        </p:txBody>
      </p:sp>
      <p:pic>
        <p:nvPicPr>
          <p:cNvPr id="5" name="Content Placeholder 4" descr="A picture containing text, book, shirt&#10;&#10;Description automatically generated">
            <a:extLst>
              <a:ext uri="{FF2B5EF4-FFF2-40B4-BE49-F238E27FC236}">
                <a16:creationId xmlns:a16="http://schemas.microsoft.com/office/drawing/2014/main" id="{FFDCF520-DEEA-4FB2-9683-B8582569CC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6590" y="3429000"/>
            <a:ext cx="2414154" cy="3124200"/>
          </a:xfrm>
          <a:ln>
            <a:solidFill>
              <a:srgbClr val="002060"/>
            </a:solidFill>
          </a:ln>
        </p:spPr>
      </p:pic>
    </p:spTree>
    <p:extLst>
      <p:ext uri="{BB962C8B-B14F-4D97-AF65-F5344CB8AC3E}">
        <p14:creationId xmlns:p14="http://schemas.microsoft.com/office/powerpoint/2010/main" val="258808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0708-EFFD-4F58-950B-9EBB4B99821A}"/>
              </a:ext>
            </a:extLst>
          </p:cNvPr>
          <p:cNvSpPr>
            <a:spLocks noGrp="1"/>
          </p:cNvSpPr>
          <p:nvPr>
            <p:ph type="title"/>
          </p:nvPr>
        </p:nvSpPr>
        <p:spPr>
          <a:xfrm>
            <a:off x="2267479" y="751113"/>
            <a:ext cx="8930747" cy="2110382"/>
          </a:xfrm>
        </p:spPr>
        <p:txBody>
          <a:bodyPr/>
          <a:lstStyle/>
          <a:p>
            <a:r>
              <a:rPr lang="en-US" dirty="0"/>
              <a:t>Biblical Battering shares the same methods as other coercive control forms of manipulation and brainwashing. </a:t>
            </a:r>
          </a:p>
        </p:txBody>
      </p:sp>
      <p:sp>
        <p:nvSpPr>
          <p:cNvPr id="3" name="Text Placeholder 2">
            <a:extLst>
              <a:ext uri="{FF2B5EF4-FFF2-40B4-BE49-F238E27FC236}">
                <a16:creationId xmlns:a16="http://schemas.microsoft.com/office/drawing/2014/main" id="{84D8A376-A7A7-4383-98C8-FA8C5F1D8BE3}"/>
              </a:ext>
            </a:extLst>
          </p:cNvPr>
          <p:cNvSpPr>
            <a:spLocks noGrp="1"/>
          </p:cNvSpPr>
          <p:nvPr>
            <p:ph type="body" idx="1"/>
          </p:nvPr>
        </p:nvSpPr>
        <p:spPr>
          <a:xfrm>
            <a:off x="2572278" y="3429000"/>
            <a:ext cx="8930748" cy="2208781"/>
          </a:xfrm>
        </p:spPr>
        <p:txBody>
          <a:bodyPr>
            <a:normAutofit/>
          </a:bodyPr>
          <a:lstStyle/>
          <a:p>
            <a:pPr algn="l"/>
            <a:r>
              <a:rPr lang="en-US" sz="3600" b="1" u="sng" dirty="0"/>
              <a:t>The problem is that the victim is told that God, the Supreme Power, is demanding this to earn an eternal reward. </a:t>
            </a:r>
          </a:p>
        </p:txBody>
      </p:sp>
    </p:spTree>
    <p:extLst>
      <p:ext uri="{BB962C8B-B14F-4D97-AF65-F5344CB8AC3E}">
        <p14:creationId xmlns:p14="http://schemas.microsoft.com/office/powerpoint/2010/main" val="302931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05E3-C6A0-4A68-B309-E84870A6B2C4}"/>
              </a:ext>
            </a:extLst>
          </p:cNvPr>
          <p:cNvSpPr>
            <a:spLocks noGrp="1"/>
          </p:cNvSpPr>
          <p:nvPr>
            <p:ph type="title"/>
          </p:nvPr>
        </p:nvSpPr>
        <p:spPr/>
        <p:txBody>
          <a:bodyPr/>
          <a:lstStyle/>
          <a:p>
            <a:r>
              <a:rPr lang="en-US" dirty="0"/>
              <a:t>This type of abuse is rarely recognized or discussed.</a:t>
            </a:r>
          </a:p>
        </p:txBody>
      </p:sp>
      <p:sp>
        <p:nvSpPr>
          <p:cNvPr id="3" name="Text Placeholder 2">
            <a:extLst>
              <a:ext uri="{FF2B5EF4-FFF2-40B4-BE49-F238E27FC236}">
                <a16:creationId xmlns:a16="http://schemas.microsoft.com/office/drawing/2014/main" id="{7255BDE4-5ACF-4D3D-B11F-8480D96A027C}"/>
              </a:ext>
            </a:extLst>
          </p:cNvPr>
          <p:cNvSpPr>
            <a:spLocks noGrp="1"/>
          </p:cNvSpPr>
          <p:nvPr>
            <p:ph type="body" idx="1"/>
          </p:nvPr>
        </p:nvSpPr>
        <p:spPr/>
        <p:txBody>
          <a:bodyPr/>
          <a:lstStyle/>
          <a:p>
            <a:r>
              <a:rPr lang="en-US" b="1" dirty="0"/>
              <a:t>Pastors do not recognize it</a:t>
            </a:r>
          </a:p>
          <a:p>
            <a:r>
              <a:rPr lang="en-US" b="1" dirty="0"/>
              <a:t> in their congregations.</a:t>
            </a:r>
          </a:p>
        </p:txBody>
      </p:sp>
      <p:sp>
        <p:nvSpPr>
          <p:cNvPr id="4" name="Content Placeholder 3">
            <a:extLst>
              <a:ext uri="{FF2B5EF4-FFF2-40B4-BE49-F238E27FC236}">
                <a16:creationId xmlns:a16="http://schemas.microsoft.com/office/drawing/2014/main" id="{57FE32F2-B408-4D43-A32F-0751C83D27D8}"/>
              </a:ext>
            </a:extLst>
          </p:cNvPr>
          <p:cNvSpPr>
            <a:spLocks noGrp="1"/>
          </p:cNvSpPr>
          <p:nvPr>
            <p:ph sz="half" idx="2"/>
          </p:nvPr>
        </p:nvSpPr>
        <p:spPr/>
        <p:txBody>
          <a:bodyPr>
            <a:normAutofit/>
          </a:bodyPr>
          <a:lstStyle/>
          <a:p>
            <a:pPr marL="0" indent="0" algn="ctr">
              <a:buNone/>
            </a:pPr>
            <a:r>
              <a:rPr lang="en-US" sz="3200" b="1" dirty="0"/>
              <a:t>yet</a:t>
            </a:r>
          </a:p>
          <a:p>
            <a:pPr marL="0" indent="0" algn="ctr">
              <a:buNone/>
            </a:pPr>
            <a:r>
              <a:rPr lang="en-US" sz="3200" b="1" dirty="0"/>
              <a:t>1 in 4 women of faith are in</a:t>
            </a:r>
          </a:p>
          <a:p>
            <a:pPr marL="0" indent="0" algn="ctr">
              <a:buNone/>
            </a:pPr>
            <a:r>
              <a:rPr lang="en-US" sz="3200" b="1" dirty="0"/>
              <a:t> destructive relationships</a:t>
            </a:r>
            <a:r>
              <a:rPr lang="en-US" sz="2800" b="1" dirty="0"/>
              <a:t>.</a:t>
            </a:r>
          </a:p>
        </p:txBody>
      </p:sp>
      <p:sp>
        <p:nvSpPr>
          <p:cNvPr id="5" name="Text Placeholder 4">
            <a:extLst>
              <a:ext uri="{FF2B5EF4-FFF2-40B4-BE49-F238E27FC236}">
                <a16:creationId xmlns:a16="http://schemas.microsoft.com/office/drawing/2014/main" id="{6CD4FDA6-04D4-41C6-BC84-9F8A68C38613}"/>
              </a:ext>
            </a:extLst>
          </p:cNvPr>
          <p:cNvSpPr>
            <a:spLocks noGrp="1"/>
          </p:cNvSpPr>
          <p:nvPr>
            <p:ph type="body" sz="quarter" idx="3"/>
          </p:nvPr>
        </p:nvSpPr>
        <p:spPr>
          <a:xfrm>
            <a:off x="6880486" y="2329544"/>
            <a:ext cx="4622537" cy="905251"/>
          </a:xfrm>
        </p:spPr>
        <p:txBody>
          <a:bodyPr/>
          <a:lstStyle/>
          <a:p>
            <a:r>
              <a:rPr lang="en-US" b="1" dirty="0"/>
              <a:t>Members are reluctant to</a:t>
            </a:r>
          </a:p>
          <a:p>
            <a:r>
              <a:rPr lang="en-US" b="1" dirty="0"/>
              <a:t> get involved.</a:t>
            </a:r>
          </a:p>
        </p:txBody>
      </p:sp>
      <p:sp>
        <p:nvSpPr>
          <p:cNvPr id="6" name="Content Placeholder 5">
            <a:extLst>
              <a:ext uri="{FF2B5EF4-FFF2-40B4-BE49-F238E27FC236}">
                <a16:creationId xmlns:a16="http://schemas.microsoft.com/office/drawing/2014/main" id="{0B80B858-2A21-4899-B933-0B368BAB118F}"/>
              </a:ext>
            </a:extLst>
          </p:cNvPr>
          <p:cNvSpPr>
            <a:spLocks noGrp="1"/>
          </p:cNvSpPr>
          <p:nvPr>
            <p:ph sz="quarter" idx="4"/>
          </p:nvPr>
        </p:nvSpPr>
        <p:spPr>
          <a:xfrm>
            <a:off x="6607967" y="3471863"/>
            <a:ext cx="4895056" cy="2907166"/>
          </a:xfrm>
        </p:spPr>
        <p:txBody>
          <a:bodyPr>
            <a:normAutofit/>
          </a:bodyPr>
          <a:lstStyle/>
          <a:p>
            <a:r>
              <a:rPr lang="en-US" sz="2800" b="1" dirty="0"/>
              <a:t>A culture of silence or fear </a:t>
            </a:r>
          </a:p>
          <a:p>
            <a:pPr marL="0" indent="0">
              <a:buNone/>
            </a:pPr>
            <a:r>
              <a:rPr lang="en-US" sz="2800" b="1" dirty="0"/>
              <a:t>    discourages members from </a:t>
            </a:r>
          </a:p>
          <a:p>
            <a:pPr marL="0" indent="0">
              <a:buNone/>
            </a:pPr>
            <a:r>
              <a:rPr lang="en-US" sz="2800" b="1" dirty="0"/>
              <a:t>     seeking help or  feel the</a:t>
            </a:r>
          </a:p>
          <a:p>
            <a:pPr marL="0" indent="0">
              <a:buNone/>
            </a:pPr>
            <a:r>
              <a:rPr lang="en-US" sz="2800" b="1" dirty="0"/>
              <a:t>     church failed them and    	leave.</a:t>
            </a:r>
          </a:p>
        </p:txBody>
      </p:sp>
    </p:spTree>
    <p:extLst>
      <p:ext uri="{BB962C8B-B14F-4D97-AF65-F5344CB8AC3E}">
        <p14:creationId xmlns:p14="http://schemas.microsoft.com/office/powerpoint/2010/main" val="323898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E434-7CA5-431B-A175-E8FEFF09AD20}"/>
              </a:ext>
            </a:extLst>
          </p:cNvPr>
          <p:cNvSpPr>
            <a:spLocks noGrp="1"/>
          </p:cNvSpPr>
          <p:nvPr>
            <p:ph type="title"/>
          </p:nvPr>
        </p:nvSpPr>
        <p:spPr>
          <a:xfrm>
            <a:off x="1482724" y="500743"/>
            <a:ext cx="5426158" cy="1676400"/>
          </a:xfrm>
        </p:spPr>
        <p:txBody>
          <a:bodyPr>
            <a:normAutofit fontScale="90000"/>
          </a:bodyPr>
          <a:lstStyle/>
          <a:p>
            <a:r>
              <a:rPr lang="en-US" b="1" dirty="0"/>
              <a:t>In addition to the normal abuse</a:t>
            </a:r>
            <a:br>
              <a:rPr lang="en-US" b="1" dirty="0"/>
            </a:br>
            <a:br>
              <a:rPr lang="en-US" b="1" dirty="0"/>
            </a:br>
            <a:r>
              <a:rPr lang="en-US" b="1" dirty="0"/>
              <a:t> tactics, the abuser uses faith  ideals</a:t>
            </a:r>
          </a:p>
        </p:txBody>
      </p:sp>
      <p:sp>
        <p:nvSpPr>
          <p:cNvPr id="4" name="Text Placeholder 3">
            <a:extLst>
              <a:ext uri="{FF2B5EF4-FFF2-40B4-BE49-F238E27FC236}">
                <a16:creationId xmlns:a16="http://schemas.microsoft.com/office/drawing/2014/main" id="{FECB529C-694A-4164-817A-E7D4A04B68EF}"/>
              </a:ext>
            </a:extLst>
          </p:cNvPr>
          <p:cNvSpPr>
            <a:spLocks noGrp="1"/>
          </p:cNvSpPr>
          <p:nvPr>
            <p:ph type="body" sz="half" idx="2"/>
          </p:nvPr>
        </p:nvSpPr>
        <p:spPr>
          <a:xfrm>
            <a:off x="1482724" y="2656114"/>
            <a:ext cx="5426158" cy="3069772"/>
          </a:xfrm>
        </p:spPr>
        <p:txBody>
          <a:bodyPr>
            <a:noAutofit/>
          </a:bodyPr>
          <a:lstStyle/>
          <a:p>
            <a:pPr marL="285750" indent="-285750">
              <a:buFont typeface="Arial" panose="020B0604020202020204" pitchFamily="34" charset="0"/>
              <a:buChar char="•"/>
            </a:pPr>
            <a:r>
              <a:rPr lang="en-US" sz="2400" b="1" dirty="0"/>
              <a:t>Sacrifice </a:t>
            </a:r>
          </a:p>
          <a:p>
            <a:pPr marL="285750" indent="-285750">
              <a:buFont typeface="Arial" panose="020B0604020202020204" pitchFamily="34" charset="0"/>
              <a:buChar char="•"/>
            </a:pPr>
            <a:r>
              <a:rPr lang="en-US" sz="2400" b="1" dirty="0"/>
              <a:t>Suffering</a:t>
            </a:r>
          </a:p>
          <a:p>
            <a:pPr marL="285750" indent="-285750">
              <a:buFont typeface="Arial" panose="020B0604020202020204" pitchFamily="34" charset="0"/>
              <a:buChar char="•"/>
            </a:pPr>
            <a:r>
              <a:rPr lang="en-US" sz="2400" b="1" dirty="0"/>
              <a:t>Obedience</a:t>
            </a:r>
          </a:p>
          <a:p>
            <a:pPr marL="285750" indent="-285750">
              <a:buFont typeface="Arial" panose="020B0604020202020204" pitchFamily="34" charset="0"/>
              <a:buChar char="•"/>
            </a:pPr>
            <a:r>
              <a:rPr lang="en-US" sz="2400" b="1" dirty="0"/>
              <a:t>Submission</a:t>
            </a:r>
          </a:p>
          <a:p>
            <a:pPr marL="285750" indent="-285750">
              <a:buFont typeface="Arial" panose="020B0604020202020204" pitchFamily="34" charset="0"/>
              <a:buChar char="•"/>
            </a:pPr>
            <a:r>
              <a:rPr lang="en-US" sz="2400" b="1" dirty="0"/>
              <a:t>Faith</a:t>
            </a:r>
          </a:p>
          <a:p>
            <a:pPr marL="285750" indent="-285750">
              <a:buFont typeface="Arial" panose="020B0604020202020204" pitchFamily="34" charset="0"/>
              <a:buChar char="•"/>
            </a:pPr>
            <a:r>
              <a:rPr lang="en-US" sz="2400" b="1" dirty="0"/>
              <a:t>Forgiveness</a:t>
            </a:r>
          </a:p>
        </p:txBody>
      </p:sp>
      <p:pic>
        <p:nvPicPr>
          <p:cNvPr id="10" name="Picture Placeholder 9">
            <a:extLst>
              <a:ext uri="{FF2B5EF4-FFF2-40B4-BE49-F238E27FC236}">
                <a16:creationId xmlns:a16="http://schemas.microsoft.com/office/drawing/2014/main" id="{845B2A8E-B5D3-4774-AC11-80B81B0F03B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770" r="21770"/>
          <a:stretch>
            <a:fillRect/>
          </a:stretch>
        </p:blipFill>
        <p:spPr>
          <a:ln>
            <a:solidFill>
              <a:srgbClr val="002060"/>
            </a:solidFill>
          </a:ln>
        </p:spPr>
      </p:pic>
    </p:spTree>
    <p:extLst>
      <p:ext uri="{BB962C8B-B14F-4D97-AF65-F5344CB8AC3E}">
        <p14:creationId xmlns:p14="http://schemas.microsoft.com/office/powerpoint/2010/main" val="675686918"/>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1037-D3D3-4B7A-B677-0AD3D32706AB}"/>
              </a:ext>
            </a:extLst>
          </p:cNvPr>
          <p:cNvSpPr>
            <a:spLocks noGrp="1"/>
          </p:cNvSpPr>
          <p:nvPr>
            <p:ph type="title"/>
          </p:nvPr>
        </p:nvSpPr>
        <p:spPr>
          <a:xfrm>
            <a:off x="1484310" y="391886"/>
            <a:ext cx="10018713" cy="990600"/>
          </a:xfrm>
        </p:spPr>
        <p:txBody>
          <a:bodyPr>
            <a:normAutofit fontScale="90000"/>
          </a:bodyPr>
          <a:lstStyle/>
          <a:p>
            <a:r>
              <a:rPr lang="en-US" dirty="0"/>
              <a:t>Tactics are underwritten with Bible verses.</a:t>
            </a:r>
            <a:br>
              <a:rPr lang="en-US" dirty="0"/>
            </a:br>
            <a:endParaRPr lang="en-US" dirty="0"/>
          </a:p>
        </p:txBody>
      </p:sp>
      <p:sp>
        <p:nvSpPr>
          <p:cNvPr id="3" name="Content Placeholder 2">
            <a:extLst>
              <a:ext uri="{FF2B5EF4-FFF2-40B4-BE49-F238E27FC236}">
                <a16:creationId xmlns:a16="http://schemas.microsoft.com/office/drawing/2014/main" id="{7B4B9B3E-34B7-4647-895B-790AC5AA746D}"/>
              </a:ext>
            </a:extLst>
          </p:cNvPr>
          <p:cNvSpPr>
            <a:spLocks noGrp="1"/>
          </p:cNvSpPr>
          <p:nvPr>
            <p:ph sz="half" idx="1"/>
          </p:nvPr>
        </p:nvSpPr>
        <p:spPr>
          <a:xfrm>
            <a:off x="688977" y="2264229"/>
            <a:ext cx="4611688" cy="3526971"/>
          </a:xfrm>
        </p:spPr>
        <p:txBody>
          <a:bodyPr>
            <a:normAutofit/>
          </a:bodyPr>
          <a:lstStyle/>
          <a:p>
            <a:pPr marL="0" indent="0" algn="ctr">
              <a:buNone/>
            </a:pPr>
            <a:r>
              <a:rPr lang="en-US" sz="3200" b="1" dirty="0"/>
              <a:t>TACTICS</a:t>
            </a:r>
          </a:p>
          <a:p>
            <a:pPr marL="0" indent="0" algn="ctr">
              <a:buNone/>
            </a:pPr>
            <a:endParaRPr lang="en-US" sz="3200" b="1" dirty="0"/>
          </a:p>
          <a:p>
            <a:pPr algn="ctr"/>
            <a:endParaRPr lang="en-US" dirty="0"/>
          </a:p>
        </p:txBody>
      </p:sp>
      <p:sp>
        <p:nvSpPr>
          <p:cNvPr id="4" name="Content Placeholder 3">
            <a:extLst>
              <a:ext uri="{FF2B5EF4-FFF2-40B4-BE49-F238E27FC236}">
                <a16:creationId xmlns:a16="http://schemas.microsoft.com/office/drawing/2014/main" id="{217F0DE7-FEBF-4436-A50B-AF48ECC0176B}"/>
              </a:ext>
            </a:extLst>
          </p:cNvPr>
          <p:cNvSpPr>
            <a:spLocks noGrp="1"/>
          </p:cNvSpPr>
          <p:nvPr>
            <p:ph sz="half" idx="2"/>
          </p:nvPr>
        </p:nvSpPr>
        <p:spPr>
          <a:xfrm>
            <a:off x="5138057" y="1382486"/>
            <a:ext cx="6364966" cy="5072743"/>
          </a:xfrm>
        </p:spPr>
        <p:txBody>
          <a:bodyPr>
            <a:normAutofit/>
          </a:bodyPr>
          <a:lstStyle/>
          <a:p>
            <a:r>
              <a:rPr lang="en-US" sz="3200" b="1" dirty="0"/>
              <a:t>Gaslighting </a:t>
            </a:r>
          </a:p>
          <a:p>
            <a:r>
              <a:rPr lang="en-US" sz="3200" b="1" dirty="0"/>
              <a:t>Emotional blackmail</a:t>
            </a:r>
          </a:p>
          <a:p>
            <a:r>
              <a:rPr lang="en-US" sz="3200" b="1" dirty="0"/>
              <a:t>Communication games</a:t>
            </a:r>
          </a:p>
          <a:p>
            <a:r>
              <a:rPr lang="en-US" sz="3200" b="1" dirty="0"/>
              <a:t>Double standards</a:t>
            </a:r>
          </a:p>
          <a:p>
            <a:r>
              <a:rPr lang="en-US" sz="3200" b="1" dirty="0"/>
              <a:t>Deprivation</a:t>
            </a:r>
          </a:p>
          <a:p>
            <a:r>
              <a:rPr lang="en-US" sz="3200" b="1" dirty="0"/>
              <a:t>Intermittent Reinforcement</a:t>
            </a:r>
          </a:p>
          <a:p>
            <a:endParaRPr lang="en-US" dirty="0"/>
          </a:p>
        </p:txBody>
      </p:sp>
    </p:spTree>
    <p:extLst>
      <p:ext uri="{BB962C8B-B14F-4D97-AF65-F5344CB8AC3E}">
        <p14:creationId xmlns:p14="http://schemas.microsoft.com/office/powerpoint/2010/main" val="3255181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E63C-D651-44E1-8627-B4E465015CEF}"/>
              </a:ext>
            </a:extLst>
          </p:cNvPr>
          <p:cNvSpPr>
            <a:spLocks noGrp="1"/>
          </p:cNvSpPr>
          <p:nvPr>
            <p:ph type="title"/>
          </p:nvPr>
        </p:nvSpPr>
        <p:spPr>
          <a:xfrm>
            <a:off x="1484312" y="337458"/>
            <a:ext cx="10018713" cy="1752599"/>
          </a:xfrm>
        </p:spPr>
        <p:txBody>
          <a:bodyPr/>
          <a:lstStyle/>
          <a:p>
            <a:r>
              <a:rPr lang="en-US" dirty="0"/>
              <a:t>Bible verses are used in every category of verbal abuse.</a:t>
            </a:r>
          </a:p>
        </p:txBody>
      </p:sp>
      <p:sp>
        <p:nvSpPr>
          <p:cNvPr id="3" name="Content Placeholder 2">
            <a:extLst>
              <a:ext uri="{FF2B5EF4-FFF2-40B4-BE49-F238E27FC236}">
                <a16:creationId xmlns:a16="http://schemas.microsoft.com/office/drawing/2014/main" id="{3FAD9962-21FB-4C7B-A666-BB80FC8BE178}"/>
              </a:ext>
            </a:extLst>
          </p:cNvPr>
          <p:cNvSpPr>
            <a:spLocks noGrp="1"/>
          </p:cNvSpPr>
          <p:nvPr>
            <p:ph sz="half" idx="1"/>
          </p:nvPr>
        </p:nvSpPr>
        <p:spPr>
          <a:xfrm>
            <a:off x="1484313" y="2666999"/>
            <a:ext cx="3087688" cy="3124201"/>
          </a:xfrm>
        </p:spPr>
        <p:txBody>
          <a:bodyPr>
            <a:normAutofit/>
          </a:bodyPr>
          <a:lstStyle/>
          <a:p>
            <a:pPr marL="0" indent="0">
              <a:buNone/>
            </a:pPr>
            <a:r>
              <a:rPr lang="en-US" sz="2800" b="1" dirty="0"/>
              <a:t>VERBAL ABUSE </a:t>
            </a:r>
          </a:p>
          <a:p>
            <a:pPr marL="0" indent="0">
              <a:buNone/>
            </a:pPr>
            <a:r>
              <a:rPr lang="en-US" sz="2800" b="1" dirty="0"/>
              <a:t>CATEGORIES</a:t>
            </a:r>
          </a:p>
        </p:txBody>
      </p:sp>
      <p:sp>
        <p:nvSpPr>
          <p:cNvPr id="4" name="Content Placeholder 3">
            <a:extLst>
              <a:ext uri="{FF2B5EF4-FFF2-40B4-BE49-F238E27FC236}">
                <a16:creationId xmlns:a16="http://schemas.microsoft.com/office/drawing/2014/main" id="{35D12C82-C7F8-4BFF-BA9E-3970989F73E9}"/>
              </a:ext>
            </a:extLst>
          </p:cNvPr>
          <p:cNvSpPr>
            <a:spLocks noGrp="1"/>
          </p:cNvSpPr>
          <p:nvPr>
            <p:ph sz="half" idx="2"/>
          </p:nvPr>
        </p:nvSpPr>
        <p:spPr>
          <a:xfrm>
            <a:off x="4572000" y="2090057"/>
            <a:ext cx="7380513" cy="5192487"/>
          </a:xfrm>
        </p:spPr>
        <p:txBody>
          <a:bodyPr>
            <a:normAutofit/>
          </a:bodyPr>
          <a:lstStyle/>
          <a:p>
            <a:pPr marL="0" indent="0">
              <a:buNone/>
            </a:pPr>
            <a:endParaRPr lang="en-US" dirty="0"/>
          </a:p>
          <a:p>
            <a:pPr marL="0" indent="0">
              <a:buNone/>
            </a:pPr>
            <a:r>
              <a:rPr lang="en-US" sz="2800" b="1" dirty="0"/>
              <a:t>     No-win statements     Name calling</a:t>
            </a:r>
          </a:p>
          <a:p>
            <a:pPr marL="0" indent="0">
              <a:buNone/>
            </a:pPr>
            <a:r>
              <a:rPr lang="en-US" sz="2800" b="1" dirty="0"/>
              <a:t>     Deflection                         Denial</a:t>
            </a:r>
          </a:p>
          <a:p>
            <a:endParaRPr lang="en-US" sz="2800" b="1" dirty="0"/>
          </a:p>
          <a:p>
            <a:pPr marL="0" indent="0">
              <a:buNone/>
            </a:pPr>
            <a:r>
              <a:rPr lang="en-US" sz="2800" b="1" dirty="0"/>
              <a:t>    Withholding                    Projection</a:t>
            </a:r>
          </a:p>
          <a:p>
            <a:pPr marL="0" indent="0">
              <a:buNone/>
            </a:pPr>
            <a:r>
              <a:rPr lang="en-US" sz="2800" b="1" dirty="0"/>
              <a:t>    Trivializing                       Blaming</a:t>
            </a:r>
          </a:p>
          <a:p>
            <a:pPr marL="0" indent="0">
              <a:buNone/>
            </a:pPr>
            <a:r>
              <a:rPr lang="en-US" sz="2800" b="1" dirty="0"/>
              <a:t>           and all the favorites of the abuser</a:t>
            </a:r>
          </a:p>
          <a:p>
            <a:endParaRPr lang="en-US" dirty="0"/>
          </a:p>
          <a:p>
            <a:endParaRPr lang="en-US" dirty="0"/>
          </a:p>
        </p:txBody>
      </p:sp>
    </p:spTree>
    <p:extLst>
      <p:ext uri="{BB962C8B-B14F-4D97-AF65-F5344CB8AC3E}">
        <p14:creationId xmlns:p14="http://schemas.microsoft.com/office/powerpoint/2010/main" val="239449541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635C-AC9A-4CC4-9421-39446A00915C}"/>
              </a:ext>
            </a:extLst>
          </p:cNvPr>
          <p:cNvSpPr>
            <a:spLocks noGrp="1"/>
          </p:cNvSpPr>
          <p:nvPr>
            <p:ph type="title"/>
          </p:nvPr>
        </p:nvSpPr>
        <p:spPr/>
        <p:txBody>
          <a:bodyPr/>
          <a:lstStyle/>
          <a:p>
            <a:r>
              <a:rPr lang="en-US" dirty="0"/>
              <a:t>Advocates and therapists are reluctant to get  involved with client’s faith issues.</a:t>
            </a:r>
          </a:p>
        </p:txBody>
      </p:sp>
      <p:sp>
        <p:nvSpPr>
          <p:cNvPr id="3" name="Text Placeholder 2">
            <a:extLst>
              <a:ext uri="{FF2B5EF4-FFF2-40B4-BE49-F238E27FC236}">
                <a16:creationId xmlns:a16="http://schemas.microsoft.com/office/drawing/2014/main" id="{E3A7AB01-11AF-4071-AB63-594275B6077E}"/>
              </a:ext>
            </a:extLst>
          </p:cNvPr>
          <p:cNvSpPr>
            <a:spLocks noGrp="1"/>
          </p:cNvSpPr>
          <p:nvPr>
            <p:ph type="body" idx="1"/>
          </p:nvPr>
        </p:nvSpPr>
        <p:spPr/>
        <p:txBody>
          <a:bodyPr/>
          <a:lstStyle/>
          <a:p>
            <a:r>
              <a:rPr lang="en-US" b="1" dirty="0"/>
              <a:t>Beliefs are resistant to change</a:t>
            </a:r>
          </a:p>
        </p:txBody>
      </p:sp>
      <p:sp>
        <p:nvSpPr>
          <p:cNvPr id="4" name="Content Placeholder 3">
            <a:extLst>
              <a:ext uri="{FF2B5EF4-FFF2-40B4-BE49-F238E27FC236}">
                <a16:creationId xmlns:a16="http://schemas.microsoft.com/office/drawing/2014/main" id="{280B0E60-AB56-4BF7-9388-4A2062360D51}"/>
              </a:ext>
            </a:extLst>
          </p:cNvPr>
          <p:cNvSpPr>
            <a:spLocks noGrp="1"/>
          </p:cNvSpPr>
          <p:nvPr>
            <p:ph sz="half" idx="2"/>
          </p:nvPr>
        </p:nvSpPr>
        <p:spPr>
          <a:xfrm>
            <a:off x="1484311" y="3640137"/>
            <a:ext cx="4895056" cy="1933349"/>
          </a:xfrm>
        </p:spPr>
        <p:txBody>
          <a:bodyPr>
            <a:normAutofit fontScale="77500" lnSpcReduction="20000"/>
          </a:bodyPr>
          <a:lstStyle/>
          <a:p>
            <a:pPr marL="0" indent="0">
              <a:buNone/>
            </a:pPr>
            <a:r>
              <a:rPr lang="en-US" sz="3100" b="1" dirty="0">
                <a:solidFill>
                  <a:schemeClr val="accent1">
                    <a:lumMod val="75000"/>
                  </a:schemeClr>
                </a:solidFill>
              </a:rPr>
              <a:t>     By definition, beliefs are not</a:t>
            </a:r>
          </a:p>
          <a:p>
            <a:pPr marL="0" indent="0">
              <a:buNone/>
            </a:pPr>
            <a:r>
              <a:rPr lang="en-US" sz="3100" b="1" dirty="0">
                <a:solidFill>
                  <a:schemeClr val="accent1">
                    <a:lumMod val="75000"/>
                  </a:schemeClr>
                </a:solidFill>
              </a:rPr>
              <a:t>     based on reason, so some</a:t>
            </a:r>
          </a:p>
          <a:p>
            <a:pPr marL="0" indent="0">
              <a:buNone/>
            </a:pPr>
            <a:r>
              <a:rPr lang="en-US" sz="3100" b="1" dirty="0">
                <a:solidFill>
                  <a:schemeClr val="accent1">
                    <a:lumMod val="75000"/>
                  </a:schemeClr>
                </a:solidFill>
              </a:rPr>
              <a:t>     therapies may not be effective</a:t>
            </a:r>
            <a:r>
              <a:rPr lang="en-US" sz="3100" b="1" dirty="0"/>
              <a:t>.</a:t>
            </a:r>
          </a:p>
          <a:p>
            <a:endParaRPr lang="en-US" sz="2400" b="1" dirty="0"/>
          </a:p>
        </p:txBody>
      </p:sp>
      <p:sp>
        <p:nvSpPr>
          <p:cNvPr id="5" name="Text Placeholder 4">
            <a:extLst>
              <a:ext uri="{FF2B5EF4-FFF2-40B4-BE49-F238E27FC236}">
                <a16:creationId xmlns:a16="http://schemas.microsoft.com/office/drawing/2014/main" id="{FAD7A567-0171-4908-B270-B02107AC9CED}"/>
              </a:ext>
            </a:extLst>
          </p:cNvPr>
          <p:cNvSpPr>
            <a:spLocks noGrp="1"/>
          </p:cNvSpPr>
          <p:nvPr>
            <p:ph type="body" sz="quarter" idx="3"/>
          </p:nvPr>
        </p:nvSpPr>
        <p:spPr>
          <a:xfrm>
            <a:off x="6880486" y="2438399"/>
            <a:ext cx="4622537" cy="2959099"/>
          </a:xfrm>
        </p:spPr>
        <p:txBody>
          <a:bodyPr/>
          <a:lstStyle/>
          <a:p>
            <a:endParaRPr lang="en-US" b="1" dirty="0"/>
          </a:p>
          <a:p>
            <a:endParaRPr lang="en-US" b="1" dirty="0"/>
          </a:p>
          <a:p>
            <a:endParaRPr lang="en-US" b="1" dirty="0"/>
          </a:p>
          <a:p>
            <a:endParaRPr lang="en-US" b="1" dirty="0"/>
          </a:p>
          <a:p>
            <a:endParaRPr lang="en-US" b="1" dirty="0"/>
          </a:p>
          <a:p>
            <a:r>
              <a:rPr lang="en-US" b="1" dirty="0"/>
              <a:t>Getting into discussions of the Bible are counterproductive.</a:t>
            </a:r>
          </a:p>
          <a:p>
            <a:r>
              <a:rPr lang="en-US" b="1" dirty="0"/>
              <a:t> Positive verses are not more valid than negative ones. </a:t>
            </a:r>
          </a:p>
          <a:p>
            <a:endParaRPr lang="en-US" b="1" dirty="0"/>
          </a:p>
        </p:txBody>
      </p:sp>
      <p:sp>
        <p:nvSpPr>
          <p:cNvPr id="6" name="Content Placeholder 5">
            <a:extLst>
              <a:ext uri="{FF2B5EF4-FFF2-40B4-BE49-F238E27FC236}">
                <a16:creationId xmlns:a16="http://schemas.microsoft.com/office/drawing/2014/main" id="{F4AA0A00-D06E-478F-8783-EBE32288ABBE}"/>
              </a:ext>
            </a:extLst>
          </p:cNvPr>
          <p:cNvSpPr>
            <a:spLocks noGrp="1"/>
          </p:cNvSpPr>
          <p:nvPr>
            <p:ph sz="quarter" idx="4"/>
          </p:nvPr>
        </p:nvSpPr>
        <p:spPr>
          <a:xfrm>
            <a:off x="2677886" y="5573486"/>
            <a:ext cx="8825137" cy="914400"/>
          </a:xfrm>
        </p:spPr>
        <p:txBody>
          <a:bodyPr>
            <a:normAutofit fontScale="77500" lnSpcReduction="20000"/>
          </a:bodyPr>
          <a:lstStyle/>
          <a:p>
            <a:pPr marL="0" indent="0">
              <a:buNone/>
            </a:pPr>
            <a:r>
              <a:rPr lang="en-US" sz="2400" b="1" dirty="0"/>
              <a:t>      </a:t>
            </a:r>
            <a:r>
              <a:rPr lang="en-US" sz="3200" b="1" dirty="0"/>
              <a:t>The marriage or the church  image must be upheld.</a:t>
            </a:r>
          </a:p>
          <a:p>
            <a:pPr marL="0" indent="0">
              <a:buNone/>
            </a:pPr>
            <a:r>
              <a:rPr lang="en-US" sz="3200" b="1" dirty="0"/>
              <a:t>                                                </a:t>
            </a:r>
          </a:p>
        </p:txBody>
      </p:sp>
    </p:spTree>
    <p:extLst>
      <p:ext uri="{BB962C8B-B14F-4D97-AF65-F5344CB8AC3E}">
        <p14:creationId xmlns:p14="http://schemas.microsoft.com/office/powerpoint/2010/main" val="1493928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267</TotalTime>
  <Words>1448</Words>
  <Application>Microsoft Office PowerPoint</Application>
  <PresentationFormat>Widescreen</PresentationFormat>
  <Paragraphs>136</Paragraphs>
  <Slides>31</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Corbel</vt:lpstr>
      <vt:lpstr>Parallax</vt:lpstr>
      <vt:lpstr>Helping Women of Faith in Domestic Abuse</vt:lpstr>
      <vt:lpstr>Biblical Battering is</vt:lpstr>
      <vt:lpstr>From women* in the church:  God said the woman should serve the man.  If I was a better wife, he would not treat me this way.  It’s because Eve sinned that the world has evil.</vt:lpstr>
      <vt:lpstr>Biblical Battering shares the same methods as other coercive control forms of manipulation and brainwashing. </vt:lpstr>
      <vt:lpstr>This type of abuse is rarely recognized or discussed.</vt:lpstr>
      <vt:lpstr>In addition to the normal abuse   tactics, the abuser uses faith  ideals</vt:lpstr>
      <vt:lpstr>Tactics are underwritten with Bible verses. </vt:lpstr>
      <vt:lpstr>Bible verses are used in every category of verbal abuse.</vt:lpstr>
      <vt:lpstr>Advocates and therapists are reluctant to get  involved with client’s faith issues.</vt:lpstr>
      <vt:lpstr>These women are reluctant to seek help outside the church</vt:lpstr>
      <vt:lpstr>.</vt:lpstr>
      <vt:lpstr>The victim spends  energy struggling to understand what is God’s will for her.  </vt:lpstr>
      <vt:lpstr>Faith has nothing to do with abuse in the name of God.</vt:lpstr>
      <vt:lpstr>I was married for 17 years to an abusive minister.   He had ordinations in two denominations.   He knew the Bible better than anyone.   But it meant nothing but a club to beat me with.</vt:lpstr>
      <vt:lpstr>I used what I learned in my advanced degrees in   communication and counseling to extricate myself   from his tactics.   Especially helpful was studying communication   games. </vt:lpstr>
      <vt:lpstr>To help other victims, I published the system I   devised to get out of the marriage.   By doing the inner work before leaving, I left    stronger, less likely to bend to pressures to   return, and more equipped to avoid becoming involved   with another abuser.  </vt:lpstr>
      <vt:lpstr>Here are the 7 levels of confusion I had to clarify in order to defuse the abuse.</vt:lpstr>
      <vt:lpstr>I developed or used 5 strengthening tools</vt:lpstr>
      <vt:lpstr>I realized after the divorce that more therapies were being developed that aligned with these methods.  </vt:lpstr>
      <vt:lpstr>Victims must understand that the  abuser is using guilt, fear and shame for power and control – by claiming it’s God’s will…for  victim, not him .</vt:lpstr>
      <vt:lpstr>Emotional Factors Holding a Woman of Faith Back</vt:lpstr>
      <vt:lpstr>Fear of abandonment  Concern for children – told not to break up the home, kids need father, etc.  Concern for finances   Concern for social image in church and society, reputation </vt:lpstr>
      <vt:lpstr>Problematic Conditioning </vt:lpstr>
      <vt:lpstr>Charting confronts victim with scope and creates psychological distance, which breaks denial. </vt:lpstr>
      <vt:lpstr>Biblical Battering is a subtle, sinister, and sanctioned form of domestic abuse.   The victim will not receive support to leave from the primary support system, the leaders and other women in the church.   She will likely not receive support from family if they are in the same belief system. </vt:lpstr>
      <vt:lpstr> </vt:lpstr>
      <vt:lpstr>During this time, the advocate or therapist must continue to appeal to the victim’s experience (reality testing). For example, “A soft answer turns away wrath.” (Bible verse) Did it?  This challenges the demoralization she/he is dealing with.   Idealism can be addressed by helping victim consider alternative interpretations of concepts like love, humility, etc.  </vt:lpstr>
      <vt:lpstr>However emotional needs cloaked in language of faith will be the best focus for exploration.   Divert discussion from faith or Bible verses by asking what is the experience and then ask victim to explore and affirm desired experiences.   </vt:lpstr>
      <vt:lpstr>“What some call rebellion, others call survival.” -Shirley Fessel  Ask the victim if those advising her to continue to suffer have her best interests at heart.   Even if they do, they are not living it. They do not understand.</vt:lpstr>
      <vt:lpstr>PowerPoint Presentation</vt:lpstr>
      <vt:lpstr>Further training is available from the author. Ask about establishing support groups for abused women of faith.  Redemption from Biblical Battering on FB @RedemptionBB on Twitter ShirleyFessel.com blog on Wordpress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Women of Faith in Domestic Abuse</dc:title>
  <dc:creator>Shirley Fessel</dc:creator>
  <cp:lastModifiedBy>Shirley Fessel</cp:lastModifiedBy>
  <cp:revision>36</cp:revision>
  <dcterms:created xsi:type="dcterms:W3CDTF">2020-08-31T21:00:47Z</dcterms:created>
  <dcterms:modified xsi:type="dcterms:W3CDTF">2020-09-01T17:32:35Z</dcterms:modified>
</cp:coreProperties>
</file>